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78" r:id="rId3"/>
    <p:sldMasterId id="2147483692" r:id="rId4"/>
  </p:sldMasterIdLst>
  <p:notesMasterIdLst>
    <p:notesMasterId r:id="rId21"/>
  </p:notesMasterIdLst>
  <p:handoutMasterIdLst>
    <p:handoutMasterId r:id="rId22"/>
  </p:handoutMasterIdLst>
  <p:sldIdLst>
    <p:sldId id="256" r:id="rId5"/>
    <p:sldId id="257" r:id="rId6"/>
    <p:sldId id="258" r:id="rId7"/>
    <p:sldId id="259" r:id="rId8"/>
    <p:sldId id="260" r:id="rId9"/>
    <p:sldId id="261" r:id="rId10"/>
    <p:sldId id="262" r:id="rId11"/>
    <p:sldId id="263" r:id="rId12"/>
    <p:sldId id="264" r:id="rId13"/>
    <p:sldId id="272" r:id="rId14"/>
    <p:sldId id="266" r:id="rId15"/>
    <p:sldId id="267" r:id="rId16"/>
    <p:sldId id="268" r:id="rId17"/>
    <p:sldId id="269" r:id="rId18"/>
    <p:sldId id="270" r:id="rId19"/>
    <p:sldId id="271" r:id="rId20"/>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RdyK1dEM758ojoUBlMVjTY/GL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373" y="6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9A2E17A-54FA-4812-8FB6-62F848E70C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517D1D72-08A7-46F7-BDEE-30F66645FB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104C90-1D00-48AD-95B6-30ED884E56F7}" type="datetimeFigureOut">
              <a:rPr lang="pl-PL" smtClean="0"/>
              <a:t>11.09.2024</a:t>
            </a:fld>
            <a:endParaRPr lang="pl-PL"/>
          </a:p>
        </p:txBody>
      </p:sp>
      <p:sp>
        <p:nvSpPr>
          <p:cNvPr id="4" name="Symbol zastępczy stopki 3">
            <a:extLst>
              <a:ext uri="{FF2B5EF4-FFF2-40B4-BE49-F238E27FC236}">
                <a16:creationId xmlns:a16="http://schemas.microsoft.com/office/drawing/2014/main" id="{0460A117-0A8E-4E81-992C-91D122D485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8AB8075-2724-4B82-8F19-200D429AC2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6A1DFD-F5DE-4984-AD9A-00F4ABAB4B19}" type="slidenum">
              <a:rPr lang="pl-PL" smtClean="0"/>
              <a:t>‹#›</a:t>
            </a:fld>
            <a:endParaRPr lang="pl-PL"/>
          </a:p>
        </p:txBody>
      </p:sp>
    </p:spTree>
    <p:extLst>
      <p:ext uri="{BB962C8B-B14F-4D97-AF65-F5344CB8AC3E}">
        <p14:creationId xmlns:p14="http://schemas.microsoft.com/office/powerpoint/2010/main" val="2678002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a71ae42c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2a71ae42c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b0f26f16e1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2b0f26f16e1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a71ae42c78_0_1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2a71ae42c78_0_1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b387be36e3_0_8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g2b387be36e3_0_8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g2b387be36e3_0_8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b387be36e3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8" name="Google Shape;718;g2b387be36e3_0_9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b387be36e3_0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g2b387be36e3_0_10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a71ae42c78_0_1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2a71ae42c78_0_1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64" name="Google Shape;764;g2a71ae42c78_0_13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2a71ae42c78_0_1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g2a71ae42c78_0_1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a71ae42c78_0_12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g2a71ae42c78_0_1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b0f66ed2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2b0f66ed28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b387be36e3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2b387be36e3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b387be36e3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2b387be36e3_0_5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b387be36e3_0_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g2b387be36e3_0_7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b0ec610434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6" name="Google Shape;546;g2b0ec610434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a71ae42c78_0_1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2a71ae42c78_0_17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b0ec610434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g2b0ec610434_0_3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1" name="Google Shape;61;p28"/>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2" name="Google Shape;62;p2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63"/>
        <p:cNvGrpSpPr/>
        <p:nvPr/>
      </p:nvGrpSpPr>
      <p:grpSpPr>
        <a:xfrm>
          <a:off x="0" y="0"/>
          <a:ext cx="0" cy="0"/>
          <a:chOff x="0" y="0"/>
          <a:chExt cx="0" cy="0"/>
        </a:xfrm>
      </p:grpSpPr>
      <p:grpSp>
        <p:nvGrpSpPr>
          <p:cNvPr id="64" name="Google Shape;64;p29"/>
          <p:cNvGrpSpPr/>
          <p:nvPr/>
        </p:nvGrpSpPr>
        <p:grpSpPr>
          <a:xfrm>
            <a:off x="6098378" y="5"/>
            <a:ext cx="3045625" cy="2030570"/>
            <a:chOff x="6098378" y="5"/>
            <a:chExt cx="3045625" cy="2030570"/>
          </a:xfrm>
        </p:grpSpPr>
        <p:sp>
          <p:nvSpPr>
            <p:cNvPr id="65" name="Google Shape;65;p2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 name="Google Shape;70;p29"/>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71" name="Google Shape;71;p2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sp>
        <p:nvSpPr>
          <p:cNvPr id="73" name="Google Shape;73;p3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4" name="Google Shape;74;p3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75" name="Google Shape;75;p30"/>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6" name="Google Shape;76;p30"/>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7" name="Google Shape;77;p3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78" name="Google Shape;78;p3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9"/>
        <p:cNvGrpSpPr/>
        <p:nvPr/>
      </p:nvGrpSpPr>
      <p:grpSpPr>
        <a:xfrm>
          <a:off x="0" y="0"/>
          <a:ext cx="0" cy="0"/>
          <a:chOff x="0" y="0"/>
          <a:chExt cx="0" cy="0"/>
        </a:xfrm>
      </p:grpSpPr>
      <p:grpSp>
        <p:nvGrpSpPr>
          <p:cNvPr id="80" name="Google Shape;80;p31"/>
          <p:cNvGrpSpPr/>
          <p:nvPr/>
        </p:nvGrpSpPr>
        <p:grpSpPr>
          <a:xfrm>
            <a:off x="6098378" y="5"/>
            <a:ext cx="3045625" cy="2030570"/>
            <a:chOff x="6098378" y="5"/>
            <a:chExt cx="3045625" cy="2030570"/>
          </a:xfrm>
        </p:grpSpPr>
        <p:sp>
          <p:nvSpPr>
            <p:cNvPr id="81" name="Google Shape;81;p3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 name="Google Shape;86;p31"/>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87" name="Google Shape;87;p31"/>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88" name="Google Shape;88;p3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spTree>
      <p:nvGrpSpPr>
        <p:cNvPr id="1" name="Shape 89"/>
        <p:cNvGrpSpPr/>
        <p:nvPr/>
      </p:nvGrpSpPr>
      <p:grpSpPr>
        <a:xfrm>
          <a:off x="0" y="0"/>
          <a:ext cx="0" cy="0"/>
          <a:chOff x="0" y="0"/>
          <a:chExt cx="0" cy="0"/>
        </a:xfrm>
      </p:grpSpPr>
      <p:sp>
        <p:nvSpPr>
          <p:cNvPr id="90" name="Google Shape;90;p32"/>
          <p:cNvSpPr>
            <a:spLocks noGrp="1"/>
          </p:cNvSpPr>
          <p:nvPr>
            <p:ph type="pic" idx="2"/>
          </p:nvPr>
        </p:nvSpPr>
        <p:spPr>
          <a:xfrm>
            <a:off x="0" y="0"/>
            <a:ext cx="9144000" cy="5143500"/>
          </a:xfrm>
          <a:prstGeom prst="rect">
            <a:avLst/>
          </a:prstGeom>
          <a:solidFill>
            <a:schemeClr val="lt2"/>
          </a:solidFill>
          <a:ln>
            <a:noFill/>
          </a:ln>
        </p:spPr>
      </p:sp>
      <p:sp>
        <p:nvSpPr>
          <p:cNvPr id="91" name="Google Shape;91;p32"/>
          <p:cNvSpPr txBox="1">
            <a:spLocks noGrp="1"/>
          </p:cNvSpPr>
          <p:nvPr>
            <p:ph type="body" idx="1"/>
          </p:nvPr>
        </p:nvSpPr>
        <p:spPr>
          <a:xfrm>
            <a:off x="332185" y="794147"/>
            <a:ext cx="4667100" cy="783600"/>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0"/>
              </a:spcBef>
              <a:spcAft>
                <a:spcPts val="0"/>
              </a:spcAft>
              <a:buClr>
                <a:schemeClr val="lt1"/>
              </a:buClr>
              <a:buSzPts val="2700"/>
              <a:buFont typeface="Arial"/>
              <a:buNone/>
              <a:defRPr sz="2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0"/>
              </a:spcBef>
              <a:spcAft>
                <a:spcPts val="0"/>
              </a:spcAft>
              <a:buClr>
                <a:schemeClr val="dk1"/>
              </a:buClr>
              <a:buSzPts val="2700"/>
              <a:buFont typeface="Arial"/>
              <a:buNone/>
              <a:defRPr sz="2700" b="0" i="0" u="none" strike="noStrike" cap="none">
                <a:solidFill>
                  <a:schemeClr val="dk1"/>
                </a:solidFill>
                <a:latin typeface="Georgia"/>
                <a:ea typeface="Georgia"/>
                <a:cs typeface="Georgia"/>
                <a:sym typeface="Georgia"/>
              </a:defRPr>
            </a:lvl2pPr>
            <a:lvl3pPr marL="1371600" marR="0" lvl="2"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3pPr>
            <a:lvl4pPr marL="1828800" marR="0" lvl="3"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4pPr>
            <a:lvl5pPr marL="2286000" marR="0" lvl="4"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2" name="Google Shape;92;p32"/>
          <p:cNvSpPr txBox="1">
            <a:spLocks noGrp="1"/>
          </p:cNvSpPr>
          <p:nvPr>
            <p:ph type="body" idx="3"/>
          </p:nvPr>
        </p:nvSpPr>
        <p:spPr>
          <a:xfrm>
            <a:off x="332185" y="3069044"/>
            <a:ext cx="4667100" cy="276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g2b387be36e3_0_64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5"/>
        <p:cNvGrpSpPr/>
        <p:nvPr/>
      </p:nvGrpSpPr>
      <p:grpSpPr>
        <a:xfrm>
          <a:off x="0" y="0"/>
          <a:ext cx="0" cy="0"/>
          <a:chOff x="0" y="0"/>
          <a:chExt cx="0" cy="0"/>
        </a:xfrm>
      </p:grpSpPr>
      <p:sp>
        <p:nvSpPr>
          <p:cNvPr id="106" name="Google Shape;106;g2b387be36e3_0_647"/>
          <p:cNvSpPr txBox="1">
            <a:spLocks noGrp="1"/>
          </p:cNvSpPr>
          <p:nvPr>
            <p:ph type="title"/>
          </p:nvPr>
        </p:nvSpPr>
        <p:spPr>
          <a:xfrm>
            <a:off x="332185" y="411163"/>
            <a:ext cx="8479500" cy="307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sz="2000" b="1">
                <a:solidFill>
                  <a:srgbClr val="E51836"/>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g2b387be36e3_0_647"/>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08" name="Google Shape;108;g2b387be36e3_0_647"/>
          <p:cNvGrpSpPr/>
          <p:nvPr/>
        </p:nvGrpSpPr>
        <p:grpSpPr>
          <a:xfrm>
            <a:off x="278821" y="4703074"/>
            <a:ext cx="1580919" cy="337712"/>
            <a:chOff x="197247" y="4098284"/>
            <a:chExt cx="3817724" cy="815533"/>
          </a:xfrm>
        </p:grpSpPr>
        <p:pic>
          <p:nvPicPr>
            <p:cNvPr id="109" name="Google Shape;109;g2b387be36e3_0_647"/>
            <p:cNvPicPr preferRelativeResize="0"/>
            <p:nvPr/>
          </p:nvPicPr>
          <p:blipFill rotWithShape="1">
            <a:blip r:embed="rId2">
              <a:alphaModFix/>
            </a:blip>
            <a:srcRect/>
            <a:stretch/>
          </p:blipFill>
          <p:spPr>
            <a:xfrm>
              <a:off x="197247" y="4098284"/>
              <a:ext cx="2617074" cy="815533"/>
            </a:xfrm>
            <a:prstGeom prst="rect">
              <a:avLst/>
            </a:prstGeom>
            <a:noFill/>
            <a:ln>
              <a:noFill/>
            </a:ln>
          </p:spPr>
        </p:pic>
        <p:pic>
          <p:nvPicPr>
            <p:cNvPr id="110" name="Google Shape;110;g2b387be36e3_0_647"/>
            <p:cNvPicPr preferRelativeResize="0"/>
            <p:nvPr/>
          </p:nvPicPr>
          <p:blipFill rotWithShape="1">
            <a:blip r:embed="rId3">
              <a:alphaModFix/>
            </a:blip>
            <a:srcRect/>
            <a:stretch/>
          </p:blipFill>
          <p:spPr>
            <a:xfrm>
              <a:off x="3116595" y="4100450"/>
              <a:ext cx="898376" cy="811200"/>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ntent and Image a la Digital">
  <p:cSld name="1_Content and Image a la Digital">
    <p:spTree>
      <p:nvGrpSpPr>
        <p:cNvPr id="1" name="Shape 111"/>
        <p:cNvGrpSpPr/>
        <p:nvPr/>
      </p:nvGrpSpPr>
      <p:grpSpPr>
        <a:xfrm>
          <a:off x="0" y="0"/>
          <a:ext cx="0" cy="0"/>
          <a:chOff x="0" y="0"/>
          <a:chExt cx="0" cy="0"/>
        </a:xfrm>
      </p:grpSpPr>
      <p:sp>
        <p:nvSpPr>
          <p:cNvPr id="112" name="Google Shape;112;g2b387be36e3_0_653"/>
          <p:cNvSpPr>
            <a:spLocks noGrp="1"/>
          </p:cNvSpPr>
          <p:nvPr>
            <p:ph type="pic" idx="2"/>
          </p:nvPr>
        </p:nvSpPr>
        <p:spPr>
          <a:xfrm>
            <a:off x="-1" y="0"/>
            <a:ext cx="3174900" cy="5143500"/>
          </a:xfrm>
          <a:prstGeom prst="rect">
            <a:avLst/>
          </a:prstGeom>
          <a:solidFill>
            <a:srgbClr val="DEDEDE"/>
          </a:solidFill>
          <a:ln>
            <a:noFill/>
          </a:ln>
        </p:spPr>
      </p:sp>
      <p:sp>
        <p:nvSpPr>
          <p:cNvPr id="113" name="Google Shape;113;g2b387be36e3_0_653"/>
          <p:cNvSpPr txBox="1">
            <a:spLocks noGrp="1"/>
          </p:cNvSpPr>
          <p:nvPr>
            <p:ph type="title"/>
          </p:nvPr>
        </p:nvSpPr>
        <p:spPr>
          <a:xfrm>
            <a:off x="3507185" y="411163"/>
            <a:ext cx="5304600" cy="307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400"/>
              <a:buNone/>
              <a:defRPr sz="2000" b="1">
                <a:solidFill>
                  <a:srgbClr val="E51836"/>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g2b387be36e3_0_653"/>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2208">
          <p15:clr>
            <a:srgbClr val="FBAE40"/>
          </p15:clr>
        </p15:guide>
        <p15:guide id="2" pos="200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15"/>
        <p:cNvGrpSpPr/>
        <p:nvPr/>
      </p:nvGrpSpPr>
      <p:grpSpPr>
        <a:xfrm>
          <a:off x="0" y="0"/>
          <a:ext cx="0" cy="0"/>
          <a:chOff x="0" y="0"/>
          <a:chExt cx="0" cy="0"/>
        </a:xfrm>
      </p:grpSpPr>
      <p:grpSp>
        <p:nvGrpSpPr>
          <p:cNvPr id="116" name="Google Shape;116;g2b387be36e3_0_657"/>
          <p:cNvGrpSpPr/>
          <p:nvPr/>
        </p:nvGrpSpPr>
        <p:grpSpPr>
          <a:xfrm>
            <a:off x="6098378" y="5"/>
            <a:ext cx="3045625" cy="2030570"/>
            <a:chOff x="6098378" y="5"/>
            <a:chExt cx="3045625" cy="2030570"/>
          </a:xfrm>
        </p:grpSpPr>
        <p:sp>
          <p:nvSpPr>
            <p:cNvPr id="117" name="Google Shape;117;g2b387be36e3_0_65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2b387be36e3_0_65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2b387be36e3_0_65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2b387be36e3_0_65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2b387be36e3_0_65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 name="Google Shape;122;g2b387be36e3_0_657"/>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23" name="Google Shape;123;g2b387be36e3_0_657"/>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24" name="Google Shape;124;g2b387be36e3_0_65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25"/>
        <p:cNvGrpSpPr/>
        <p:nvPr/>
      </p:nvGrpSpPr>
      <p:grpSpPr>
        <a:xfrm>
          <a:off x="0" y="0"/>
          <a:ext cx="0" cy="0"/>
          <a:chOff x="0" y="0"/>
          <a:chExt cx="0" cy="0"/>
        </a:xfrm>
      </p:grpSpPr>
      <p:grpSp>
        <p:nvGrpSpPr>
          <p:cNvPr id="126" name="Google Shape;126;g2b387be36e3_0_667"/>
          <p:cNvGrpSpPr/>
          <p:nvPr/>
        </p:nvGrpSpPr>
        <p:grpSpPr>
          <a:xfrm>
            <a:off x="6098378" y="5"/>
            <a:ext cx="3045625" cy="2030570"/>
            <a:chOff x="6098378" y="5"/>
            <a:chExt cx="3045625" cy="2030570"/>
          </a:xfrm>
        </p:grpSpPr>
        <p:sp>
          <p:nvSpPr>
            <p:cNvPr id="127" name="Google Shape;127;g2b387be36e3_0_66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2b387be36e3_0_66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2b387be36e3_0_66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2b387be36e3_0_66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2b387be36e3_0_66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g2b387be36e3_0_667"/>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33" name="Google Shape;133;g2b387be36e3_0_66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ntent and Image a la Digital">
  <p:cSld name="1_Content and Image a la Digital">
    <p:spTree>
      <p:nvGrpSpPr>
        <p:cNvPr id="1" name="Shape 11"/>
        <p:cNvGrpSpPr/>
        <p:nvPr/>
      </p:nvGrpSpPr>
      <p:grpSpPr>
        <a:xfrm>
          <a:off x="0" y="0"/>
          <a:ext cx="0" cy="0"/>
          <a:chOff x="0" y="0"/>
          <a:chExt cx="0" cy="0"/>
        </a:xfrm>
      </p:grpSpPr>
      <p:sp>
        <p:nvSpPr>
          <p:cNvPr id="12" name="Google Shape;12;p18"/>
          <p:cNvSpPr>
            <a:spLocks noGrp="1"/>
          </p:cNvSpPr>
          <p:nvPr>
            <p:ph type="pic" idx="2"/>
          </p:nvPr>
        </p:nvSpPr>
        <p:spPr>
          <a:xfrm>
            <a:off x="-1" y="0"/>
            <a:ext cx="3174900" cy="5143500"/>
          </a:xfrm>
          <a:prstGeom prst="rect">
            <a:avLst/>
          </a:prstGeom>
          <a:solidFill>
            <a:srgbClr val="DEDEDE"/>
          </a:solidFill>
          <a:ln>
            <a:noFill/>
          </a:ln>
        </p:spPr>
      </p:sp>
      <p:sp>
        <p:nvSpPr>
          <p:cNvPr id="13" name="Google Shape;13;p18"/>
          <p:cNvSpPr txBox="1">
            <a:spLocks noGrp="1"/>
          </p:cNvSpPr>
          <p:nvPr>
            <p:ph type="title"/>
          </p:nvPr>
        </p:nvSpPr>
        <p:spPr>
          <a:xfrm>
            <a:off x="3507185" y="324001"/>
            <a:ext cx="5304600" cy="276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400"/>
              <a:buNone/>
              <a:defRPr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18"/>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8"/>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208">
          <p15:clr>
            <a:srgbClr val="FBAE40"/>
          </p15:clr>
        </p15:guide>
        <p15:guide id="2" pos="200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4"/>
        <p:cNvGrpSpPr/>
        <p:nvPr/>
      </p:nvGrpSpPr>
      <p:grpSpPr>
        <a:xfrm>
          <a:off x="0" y="0"/>
          <a:ext cx="0" cy="0"/>
          <a:chOff x="0" y="0"/>
          <a:chExt cx="0" cy="0"/>
        </a:xfrm>
      </p:grpSpPr>
      <p:grpSp>
        <p:nvGrpSpPr>
          <p:cNvPr id="135" name="Google Shape;135;g2b387be36e3_0_676"/>
          <p:cNvGrpSpPr/>
          <p:nvPr/>
        </p:nvGrpSpPr>
        <p:grpSpPr>
          <a:xfrm>
            <a:off x="0" y="3903669"/>
            <a:ext cx="9144000" cy="1239925"/>
            <a:chOff x="0" y="3903669"/>
            <a:chExt cx="9144000" cy="1239925"/>
          </a:xfrm>
        </p:grpSpPr>
        <p:sp>
          <p:nvSpPr>
            <p:cNvPr id="136" name="Google Shape;136;g2b387be36e3_0_676"/>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2b387be36e3_0_676"/>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b387be36e3_0_676"/>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g2b387be36e3_0_676"/>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2b387be36e3_0_676"/>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1" name="Google Shape;141;g2b387be36e3_0_67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2" name="Google Shape;142;g2b387be36e3_0_676"/>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3" name="Google Shape;143;g2b387be36e3_0_67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sp>
        <p:nvSpPr>
          <p:cNvPr id="145" name="Google Shape;145;g2b387be36e3_0_68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6" name="Google Shape;146;g2b387be36e3_0_686"/>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7" name="Google Shape;147;g2b387be36e3_0_686"/>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8" name="Google Shape;148;g2b387be36e3_0_68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g2b387be36e3_0_69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51" name="Google Shape;151;g2b387be36e3_0_69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2"/>
        <p:cNvGrpSpPr/>
        <p:nvPr/>
      </p:nvGrpSpPr>
      <p:grpSpPr>
        <a:xfrm>
          <a:off x="0" y="0"/>
          <a:ext cx="0" cy="0"/>
          <a:chOff x="0" y="0"/>
          <a:chExt cx="0" cy="0"/>
        </a:xfrm>
      </p:grpSpPr>
      <p:sp>
        <p:nvSpPr>
          <p:cNvPr id="153" name="Google Shape;153;g2b387be36e3_0_69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4" name="Google Shape;154;g2b387be36e3_0_694"/>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5" name="Google Shape;155;g2b387be36e3_0_69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56"/>
        <p:cNvGrpSpPr/>
        <p:nvPr/>
      </p:nvGrpSpPr>
      <p:grpSpPr>
        <a:xfrm>
          <a:off x="0" y="0"/>
          <a:ext cx="0" cy="0"/>
          <a:chOff x="0" y="0"/>
          <a:chExt cx="0" cy="0"/>
        </a:xfrm>
      </p:grpSpPr>
      <p:grpSp>
        <p:nvGrpSpPr>
          <p:cNvPr id="157" name="Google Shape;157;g2b387be36e3_0_698"/>
          <p:cNvGrpSpPr/>
          <p:nvPr/>
        </p:nvGrpSpPr>
        <p:grpSpPr>
          <a:xfrm>
            <a:off x="6098378" y="5"/>
            <a:ext cx="3045625" cy="2030570"/>
            <a:chOff x="6098378" y="5"/>
            <a:chExt cx="3045625" cy="2030570"/>
          </a:xfrm>
        </p:grpSpPr>
        <p:sp>
          <p:nvSpPr>
            <p:cNvPr id="158" name="Google Shape;158;g2b387be36e3_0_69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b387be36e3_0_69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2b387be36e3_0_69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2b387be36e3_0_69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2b387be36e3_0_69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3" name="Google Shape;163;g2b387be36e3_0_698"/>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64" name="Google Shape;164;g2b387be36e3_0_69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5"/>
        <p:cNvGrpSpPr/>
        <p:nvPr/>
      </p:nvGrpSpPr>
      <p:grpSpPr>
        <a:xfrm>
          <a:off x="0" y="0"/>
          <a:ext cx="0" cy="0"/>
          <a:chOff x="0" y="0"/>
          <a:chExt cx="0" cy="0"/>
        </a:xfrm>
      </p:grpSpPr>
      <p:sp>
        <p:nvSpPr>
          <p:cNvPr id="166" name="Google Shape;166;g2b387be36e3_0_707"/>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7" name="Google Shape;167;g2b387be36e3_0_70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68" name="Google Shape;168;g2b387be36e3_0_707"/>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69" name="Google Shape;169;g2b387be36e3_0_707"/>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0" name="Google Shape;170;g2b387be36e3_0_70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171" name="Google Shape;171;g2b387be36e3_0_70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2"/>
        <p:cNvGrpSpPr/>
        <p:nvPr/>
      </p:nvGrpSpPr>
      <p:grpSpPr>
        <a:xfrm>
          <a:off x="0" y="0"/>
          <a:ext cx="0" cy="0"/>
          <a:chOff x="0" y="0"/>
          <a:chExt cx="0" cy="0"/>
        </a:xfrm>
      </p:grpSpPr>
      <p:sp>
        <p:nvSpPr>
          <p:cNvPr id="173" name="Google Shape;173;g2b387be36e3_0_714"/>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74" name="Google Shape;174;g2b387be36e3_0_71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75"/>
        <p:cNvGrpSpPr/>
        <p:nvPr/>
      </p:nvGrpSpPr>
      <p:grpSpPr>
        <a:xfrm>
          <a:off x="0" y="0"/>
          <a:ext cx="0" cy="0"/>
          <a:chOff x="0" y="0"/>
          <a:chExt cx="0" cy="0"/>
        </a:xfrm>
      </p:grpSpPr>
      <p:grpSp>
        <p:nvGrpSpPr>
          <p:cNvPr id="176" name="Google Shape;176;g2b387be36e3_0_717"/>
          <p:cNvGrpSpPr/>
          <p:nvPr/>
        </p:nvGrpSpPr>
        <p:grpSpPr>
          <a:xfrm>
            <a:off x="6098378" y="5"/>
            <a:ext cx="3045625" cy="2030570"/>
            <a:chOff x="6098378" y="5"/>
            <a:chExt cx="3045625" cy="2030570"/>
          </a:xfrm>
        </p:grpSpPr>
        <p:sp>
          <p:nvSpPr>
            <p:cNvPr id="177" name="Google Shape;177;g2b387be36e3_0_71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2b387be36e3_0_71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2b387be36e3_0_71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g2b387be36e3_0_71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b387be36e3_0_71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2" name="Google Shape;182;g2b387be36e3_0_717"/>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83" name="Google Shape;183;g2b387be36e3_0_717"/>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184" name="Google Shape;184;g2b387be36e3_0_71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spTree>
      <p:nvGrpSpPr>
        <p:cNvPr id="1" name="Shape 185"/>
        <p:cNvGrpSpPr/>
        <p:nvPr/>
      </p:nvGrpSpPr>
      <p:grpSpPr>
        <a:xfrm>
          <a:off x="0" y="0"/>
          <a:ext cx="0" cy="0"/>
          <a:chOff x="0" y="0"/>
          <a:chExt cx="0" cy="0"/>
        </a:xfrm>
      </p:grpSpPr>
      <p:sp>
        <p:nvSpPr>
          <p:cNvPr id="186" name="Google Shape;186;g2b387be36e3_0_727"/>
          <p:cNvSpPr>
            <a:spLocks noGrp="1"/>
          </p:cNvSpPr>
          <p:nvPr>
            <p:ph type="pic" idx="2"/>
          </p:nvPr>
        </p:nvSpPr>
        <p:spPr>
          <a:xfrm>
            <a:off x="0" y="0"/>
            <a:ext cx="9144000" cy="5143500"/>
          </a:xfrm>
          <a:prstGeom prst="rect">
            <a:avLst/>
          </a:prstGeom>
          <a:solidFill>
            <a:schemeClr val="lt2"/>
          </a:solidFill>
          <a:ln>
            <a:noFill/>
          </a:ln>
        </p:spPr>
      </p:sp>
      <p:sp>
        <p:nvSpPr>
          <p:cNvPr id="187" name="Google Shape;187;g2b387be36e3_0_727"/>
          <p:cNvSpPr txBox="1">
            <a:spLocks noGrp="1"/>
          </p:cNvSpPr>
          <p:nvPr>
            <p:ph type="body" idx="1"/>
          </p:nvPr>
        </p:nvSpPr>
        <p:spPr>
          <a:xfrm>
            <a:off x="332185" y="794147"/>
            <a:ext cx="4667100" cy="783600"/>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0"/>
              </a:spcBef>
              <a:spcAft>
                <a:spcPts val="0"/>
              </a:spcAft>
              <a:buClr>
                <a:schemeClr val="lt1"/>
              </a:buClr>
              <a:buSzPts val="2700"/>
              <a:buFont typeface="Arial"/>
              <a:buNone/>
              <a:defRPr sz="2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0"/>
              </a:spcBef>
              <a:spcAft>
                <a:spcPts val="0"/>
              </a:spcAft>
              <a:buClr>
                <a:schemeClr val="dk1"/>
              </a:buClr>
              <a:buSzPts val="2700"/>
              <a:buFont typeface="Arial"/>
              <a:buNone/>
              <a:defRPr sz="2700" b="0" i="0" u="none" strike="noStrike" cap="none">
                <a:solidFill>
                  <a:schemeClr val="dk1"/>
                </a:solidFill>
                <a:latin typeface="Georgia"/>
                <a:ea typeface="Georgia"/>
                <a:cs typeface="Georgia"/>
                <a:sym typeface="Georgia"/>
              </a:defRPr>
            </a:lvl2pPr>
            <a:lvl3pPr marL="1371600" marR="0" lvl="2"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3pPr>
            <a:lvl4pPr marL="1828800" marR="0" lvl="3"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4pPr>
            <a:lvl5pPr marL="2286000" marR="0" lvl="4"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88" name="Google Shape;188;g2b387be36e3_0_727"/>
          <p:cNvSpPr txBox="1">
            <a:spLocks noGrp="1"/>
          </p:cNvSpPr>
          <p:nvPr>
            <p:ph type="body" idx="3"/>
          </p:nvPr>
        </p:nvSpPr>
        <p:spPr>
          <a:xfrm>
            <a:off x="332185" y="3069044"/>
            <a:ext cx="4667100" cy="276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9"/>
        <p:cNvGrpSpPr/>
        <p:nvPr/>
      </p:nvGrpSpPr>
      <p:grpSpPr>
        <a:xfrm>
          <a:off x="0" y="0"/>
          <a:ext cx="0" cy="0"/>
          <a:chOff x="0" y="0"/>
          <a:chExt cx="0" cy="0"/>
        </a:xfrm>
      </p:grpSpPr>
      <p:sp>
        <p:nvSpPr>
          <p:cNvPr id="200" name="Google Shape;200;g2a71ae42c78_0_177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
        <p:cNvGrpSpPr/>
        <p:nvPr/>
      </p:nvGrpSpPr>
      <p:grpSpPr>
        <a:xfrm>
          <a:off x="0" y="0"/>
          <a:ext cx="0" cy="0"/>
          <a:chOff x="0" y="0"/>
          <a:chExt cx="0" cy="0"/>
        </a:xfrm>
      </p:grpSpPr>
      <p:sp>
        <p:nvSpPr>
          <p:cNvPr id="17" name="Google Shape;17;p22"/>
          <p:cNvSpPr txBox="1">
            <a:spLocks noGrp="1"/>
          </p:cNvSpPr>
          <p:nvPr>
            <p:ph type="title"/>
          </p:nvPr>
        </p:nvSpPr>
        <p:spPr>
          <a:xfrm>
            <a:off x="332185" y="324001"/>
            <a:ext cx="84795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22"/>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1"/>
        <p:cNvGrpSpPr/>
        <p:nvPr/>
      </p:nvGrpSpPr>
      <p:grpSpPr>
        <a:xfrm>
          <a:off x="0" y="0"/>
          <a:ext cx="0" cy="0"/>
          <a:chOff x="0" y="0"/>
          <a:chExt cx="0" cy="0"/>
        </a:xfrm>
      </p:grpSpPr>
      <p:sp>
        <p:nvSpPr>
          <p:cNvPr id="202" name="Google Shape;202;g2a71ae42c78_0_1854"/>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03" name="Google Shape;203;g2a71ae42c78_0_185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spTree>
      <p:nvGrpSpPr>
        <p:cNvPr id="1" name="Shape 204"/>
        <p:cNvGrpSpPr/>
        <p:nvPr/>
      </p:nvGrpSpPr>
      <p:grpSpPr>
        <a:xfrm>
          <a:off x="0" y="0"/>
          <a:ext cx="0" cy="0"/>
          <a:chOff x="0" y="0"/>
          <a:chExt cx="0" cy="0"/>
        </a:xfrm>
      </p:grpSpPr>
      <p:sp>
        <p:nvSpPr>
          <p:cNvPr id="205" name="Google Shape;205;g2a71ae42c78_0_1850"/>
          <p:cNvSpPr>
            <a:spLocks noGrp="1"/>
          </p:cNvSpPr>
          <p:nvPr>
            <p:ph type="pic" idx="2"/>
          </p:nvPr>
        </p:nvSpPr>
        <p:spPr>
          <a:xfrm>
            <a:off x="0" y="0"/>
            <a:ext cx="9144000" cy="5143500"/>
          </a:xfrm>
          <a:prstGeom prst="rect">
            <a:avLst/>
          </a:prstGeom>
          <a:solidFill>
            <a:schemeClr val="lt2"/>
          </a:solidFill>
          <a:ln>
            <a:noFill/>
          </a:ln>
        </p:spPr>
      </p:sp>
      <p:sp>
        <p:nvSpPr>
          <p:cNvPr id="206" name="Google Shape;206;g2a71ae42c78_0_1850"/>
          <p:cNvSpPr txBox="1">
            <a:spLocks noGrp="1"/>
          </p:cNvSpPr>
          <p:nvPr>
            <p:ph type="body" idx="1"/>
          </p:nvPr>
        </p:nvSpPr>
        <p:spPr>
          <a:xfrm>
            <a:off x="332185" y="794147"/>
            <a:ext cx="4667100" cy="783600"/>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0"/>
              </a:spcBef>
              <a:spcAft>
                <a:spcPts val="0"/>
              </a:spcAft>
              <a:buClr>
                <a:schemeClr val="lt1"/>
              </a:buClr>
              <a:buSzPts val="2700"/>
              <a:buFont typeface="Arial"/>
              <a:buNone/>
              <a:defRPr sz="2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0"/>
              </a:spcBef>
              <a:spcAft>
                <a:spcPts val="0"/>
              </a:spcAft>
              <a:buClr>
                <a:schemeClr val="dk1"/>
              </a:buClr>
              <a:buSzPts val="2700"/>
              <a:buFont typeface="Arial"/>
              <a:buNone/>
              <a:defRPr sz="2700" b="0" i="0" u="none" strike="noStrike" cap="none">
                <a:solidFill>
                  <a:schemeClr val="dk1"/>
                </a:solidFill>
                <a:latin typeface="Georgia"/>
                <a:ea typeface="Georgia"/>
                <a:cs typeface="Georgia"/>
                <a:sym typeface="Georgia"/>
              </a:defRPr>
            </a:lvl2pPr>
            <a:lvl3pPr marL="1371600" marR="0" lvl="2"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3pPr>
            <a:lvl4pPr marL="1828800" marR="0" lvl="3"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4pPr>
            <a:lvl5pPr marL="2286000" marR="0" lvl="4"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07" name="Google Shape;207;g2a71ae42c78_0_1850"/>
          <p:cNvSpPr txBox="1">
            <a:spLocks noGrp="1"/>
          </p:cNvSpPr>
          <p:nvPr>
            <p:ph type="body" idx="3"/>
          </p:nvPr>
        </p:nvSpPr>
        <p:spPr>
          <a:xfrm>
            <a:off x="332185" y="3069044"/>
            <a:ext cx="4667100" cy="276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ontent and Image a la Digital">
  <p:cSld name="1_Content and Image a la Digital">
    <p:spTree>
      <p:nvGrpSpPr>
        <p:cNvPr id="1" name="Shape 208"/>
        <p:cNvGrpSpPr/>
        <p:nvPr/>
      </p:nvGrpSpPr>
      <p:grpSpPr>
        <a:xfrm>
          <a:off x="0" y="0"/>
          <a:ext cx="0" cy="0"/>
          <a:chOff x="0" y="0"/>
          <a:chExt cx="0" cy="0"/>
        </a:xfrm>
      </p:grpSpPr>
      <p:sp>
        <p:nvSpPr>
          <p:cNvPr id="209" name="Google Shape;209;g2a71ae42c78_0_1775"/>
          <p:cNvSpPr>
            <a:spLocks noGrp="1"/>
          </p:cNvSpPr>
          <p:nvPr>
            <p:ph type="pic" idx="2"/>
          </p:nvPr>
        </p:nvSpPr>
        <p:spPr>
          <a:xfrm>
            <a:off x="-1" y="0"/>
            <a:ext cx="3174900" cy="5143500"/>
          </a:xfrm>
          <a:prstGeom prst="rect">
            <a:avLst/>
          </a:prstGeom>
          <a:solidFill>
            <a:srgbClr val="DEDEDE"/>
          </a:solidFill>
          <a:ln>
            <a:noFill/>
          </a:ln>
        </p:spPr>
      </p:sp>
      <p:sp>
        <p:nvSpPr>
          <p:cNvPr id="210" name="Google Shape;210;g2a71ae42c78_0_1775"/>
          <p:cNvSpPr txBox="1">
            <a:spLocks noGrp="1"/>
          </p:cNvSpPr>
          <p:nvPr>
            <p:ph type="title"/>
          </p:nvPr>
        </p:nvSpPr>
        <p:spPr>
          <a:xfrm>
            <a:off x="3507185" y="411163"/>
            <a:ext cx="5304600" cy="307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400"/>
              <a:buNone/>
              <a:defRPr sz="2000" b="1">
                <a:solidFill>
                  <a:srgbClr val="E51836"/>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1" name="Google Shape;211;g2a71ae42c78_0_1775"/>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g2a71ae42c78_0_1775"/>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208">
          <p15:clr>
            <a:srgbClr val="FBAE40"/>
          </p15:clr>
        </p15:guide>
        <p15:guide id="2" pos="20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3"/>
        <p:cNvGrpSpPr/>
        <p:nvPr/>
      </p:nvGrpSpPr>
      <p:grpSpPr>
        <a:xfrm>
          <a:off x="0" y="0"/>
          <a:ext cx="0" cy="0"/>
          <a:chOff x="0" y="0"/>
          <a:chExt cx="0" cy="0"/>
        </a:xfrm>
      </p:grpSpPr>
      <p:sp>
        <p:nvSpPr>
          <p:cNvPr id="214" name="Google Shape;214;g2a71ae42c78_0_1780"/>
          <p:cNvSpPr txBox="1">
            <a:spLocks noGrp="1"/>
          </p:cNvSpPr>
          <p:nvPr>
            <p:ph type="title"/>
          </p:nvPr>
        </p:nvSpPr>
        <p:spPr>
          <a:xfrm>
            <a:off x="323850" y="410000"/>
            <a:ext cx="8508600" cy="607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2000" b="1">
                <a:solidFill>
                  <a:srgbClr val="E51836"/>
                </a:solidFill>
                <a:latin typeface="Calibri"/>
                <a:ea typeface="Calibri"/>
                <a:cs typeface="Calibri"/>
                <a:sym typeface="Calibri"/>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5" name="Google Shape;215;g2a71ae42c78_0_1780"/>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216" name="Google Shape;216;g2a71ae42c78_0_1780"/>
          <p:cNvGrpSpPr/>
          <p:nvPr/>
        </p:nvGrpSpPr>
        <p:grpSpPr>
          <a:xfrm>
            <a:off x="278821" y="4703073"/>
            <a:ext cx="1580919" cy="337712"/>
            <a:chOff x="197247" y="4098284"/>
            <a:chExt cx="3817724" cy="815533"/>
          </a:xfrm>
        </p:grpSpPr>
        <p:pic>
          <p:nvPicPr>
            <p:cNvPr id="217" name="Google Shape;217;g2a71ae42c78_0_1780"/>
            <p:cNvPicPr preferRelativeResize="0"/>
            <p:nvPr/>
          </p:nvPicPr>
          <p:blipFill rotWithShape="1">
            <a:blip r:embed="rId2">
              <a:alphaModFix/>
            </a:blip>
            <a:srcRect/>
            <a:stretch/>
          </p:blipFill>
          <p:spPr>
            <a:xfrm>
              <a:off x="197247" y="4098284"/>
              <a:ext cx="2617074" cy="815533"/>
            </a:xfrm>
            <a:prstGeom prst="rect">
              <a:avLst/>
            </a:prstGeom>
            <a:noFill/>
            <a:ln>
              <a:noFill/>
            </a:ln>
          </p:spPr>
        </p:pic>
        <p:pic>
          <p:nvPicPr>
            <p:cNvPr id="218" name="Google Shape;218;g2a71ae42c78_0_1780"/>
            <p:cNvPicPr preferRelativeResize="0"/>
            <p:nvPr/>
          </p:nvPicPr>
          <p:blipFill rotWithShape="1">
            <a:blip r:embed="rId3">
              <a:alphaModFix/>
            </a:blip>
            <a:srcRect/>
            <a:stretch/>
          </p:blipFill>
          <p:spPr>
            <a:xfrm>
              <a:off x="3116595" y="4100450"/>
              <a:ext cx="898376" cy="811200"/>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219"/>
        <p:cNvGrpSpPr/>
        <p:nvPr/>
      </p:nvGrpSpPr>
      <p:grpSpPr>
        <a:xfrm>
          <a:off x="0" y="0"/>
          <a:ext cx="0" cy="0"/>
          <a:chOff x="0" y="0"/>
          <a:chExt cx="0" cy="0"/>
        </a:xfrm>
      </p:grpSpPr>
      <p:grpSp>
        <p:nvGrpSpPr>
          <p:cNvPr id="220" name="Google Shape;220;g2a71ae42c78_0_1786"/>
          <p:cNvGrpSpPr/>
          <p:nvPr/>
        </p:nvGrpSpPr>
        <p:grpSpPr>
          <a:xfrm>
            <a:off x="6098378" y="5"/>
            <a:ext cx="3045625" cy="2030570"/>
            <a:chOff x="6098378" y="5"/>
            <a:chExt cx="3045625" cy="2030570"/>
          </a:xfrm>
        </p:grpSpPr>
        <p:sp>
          <p:nvSpPr>
            <p:cNvPr id="221" name="Google Shape;221;g2a71ae42c78_0_178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2a71ae42c78_0_178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2a71ae42c78_0_178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2a71ae42c78_0_178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g2a71ae42c78_0_178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 name="Google Shape;226;g2a71ae42c78_0_1786"/>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227" name="Google Shape;227;g2a71ae42c78_0_1786"/>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228" name="Google Shape;228;g2a71ae42c78_0_178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29"/>
        <p:cNvGrpSpPr/>
        <p:nvPr/>
      </p:nvGrpSpPr>
      <p:grpSpPr>
        <a:xfrm>
          <a:off x="0" y="0"/>
          <a:ext cx="0" cy="0"/>
          <a:chOff x="0" y="0"/>
          <a:chExt cx="0" cy="0"/>
        </a:xfrm>
      </p:grpSpPr>
      <p:grpSp>
        <p:nvGrpSpPr>
          <p:cNvPr id="230" name="Google Shape;230;g2a71ae42c78_0_1796"/>
          <p:cNvGrpSpPr/>
          <p:nvPr/>
        </p:nvGrpSpPr>
        <p:grpSpPr>
          <a:xfrm>
            <a:off x="6098378" y="5"/>
            <a:ext cx="3045625" cy="2030570"/>
            <a:chOff x="6098378" y="5"/>
            <a:chExt cx="3045625" cy="2030570"/>
          </a:xfrm>
        </p:grpSpPr>
        <p:sp>
          <p:nvSpPr>
            <p:cNvPr id="231" name="Google Shape;231;g2a71ae42c78_0_179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g2a71ae42c78_0_179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2a71ae42c78_0_179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2a71ae42c78_0_179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2a71ae42c78_0_179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g2a71ae42c78_0_1796"/>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237" name="Google Shape;237;g2a71ae42c78_0_179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8"/>
        <p:cNvGrpSpPr/>
        <p:nvPr/>
      </p:nvGrpSpPr>
      <p:grpSpPr>
        <a:xfrm>
          <a:off x="0" y="0"/>
          <a:ext cx="0" cy="0"/>
          <a:chOff x="0" y="0"/>
          <a:chExt cx="0" cy="0"/>
        </a:xfrm>
      </p:grpSpPr>
      <p:grpSp>
        <p:nvGrpSpPr>
          <p:cNvPr id="239" name="Google Shape;239;g2a71ae42c78_0_1805"/>
          <p:cNvGrpSpPr/>
          <p:nvPr/>
        </p:nvGrpSpPr>
        <p:grpSpPr>
          <a:xfrm>
            <a:off x="0" y="3903669"/>
            <a:ext cx="9144000" cy="1239925"/>
            <a:chOff x="0" y="3903669"/>
            <a:chExt cx="9144000" cy="1239925"/>
          </a:xfrm>
        </p:grpSpPr>
        <p:sp>
          <p:nvSpPr>
            <p:cNvPr id="240" name="Google Shape;240;g2a71ae42c78_0_1805"/>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g2a71ae42c78_0_1805"/>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2a71ae42c78_0_1805"/>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g2a71ae42c78_0_1805"/>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2a71ae42c78_0_1805"/>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5" name="Google Shape;245;g2a71ae42c78_0_180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46" name="Google Shape;246;g2a71ae42c78_0_1805"/>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7" name="Google Shape;247;g2a71ae42c78_0_180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8"/>
        <p:cNvGrpSpPr/>
        <p:nvPr/>
      </p:nvGrpSpPr>
      <p:grpSpPr>
        <a:xfrm>
          <a:off x="0" y="0"/>
          <a:ext cx="0" cy="0"/>
          <a:chOff x="0" y="0"/>
          <a:chExt cx="0" cy="0"/>
        </a:xfrm>
      </p:grpSpPr>
      <p:sp>
        <p:nvSpPr>
          <p:cNvPr id="249" name="Google Shape;249;g2a71ae42c78_0_181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0" name="Google Shape;250;g2a71ae42c78_0_1815"/>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1" name="Google Shape;251;g2a71ae42c78_0_1815"/>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2" name="Google Shape;252;g2a71ae42c78_0_181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3"/>
        <p:cNvGrpSpPr/>
        <p:nvPr/>
      </p:nvGrpSpPr>
      <p:grpSpPr>
        <a:xfrm>
          <a:off x="0" y="0"/>
          <a:ext cx="0" cy="0"/>
          <a:chOff x="0" y="0"/>
          <a:chExt cx="0" cy="0"/>
        </a:xfrm>
      </p:grpSpPr>
      <p:sp>
        <p:nvSpPr>
          <p:cNvPr id="254" name="Google Shape;254;g2a71ae42c78_0_18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5" name="Google Shape;255;g2a71ae42c78_0_1820"/>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6" name="Google Shape;256;g2a71ae42c78_0_182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57"/>
        <p:cNvGrpSpPr/>
        <p:nvPr/>
      </p:nvGrpSpPr>
      <p:grpSpPr>
        <a:xfrm>
          <a:off x="0" y="0"/>
          <a:ext cx="0" cy="0"/>
          <a:chOff x="0" y="0"/>
          <a:chExt cx="0" cy="0"/>
        </a:xfrm>
      </p:grpSpPr>
      <p:grpSp>
        <p:nvGrpSpPr>
          <p:cNvPr id="258" name="Google Shape;258;g2a71ae42c78_0_1824"/>
          <p:cNvGrpSpPr/>
          <p:nvPr/>
        </p:nvGrpSpPr>
        <p:grpSpPr>
          <a:xfrm>
            <a:off x="6098378" y="5"/>
            <a:ext cx="3045625" cy="2030570"/>
            <a:chOff x="6098378" y="5"/>
            <a:chExt cx="3045625" cy="2030570"/>
          </a:xfrm>
        </p:grpSpPr>
        <p:sp>
          <p:nvSpPr>
            <p:cNvPr id="259" name="Google Shape;259;g2a71ae42c78_0_1824"/>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g2a71ae42c78_0_1824"/>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a71ae42c78_0_1824"/>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g2a71ae42c78_0_1824"/>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g2a71ae42c78_0_1824"/>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4" name="Google Shape;264;g2a71ae42c78_0_1824"/>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65" name="Google Shape;265;g2a71ae42c78_0_182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
        <p:cNvGrpSpPr/>
        <p:nvPr/>
      </p:nvGrpSpPr>
      <p:grpSpPr>
        <a:xfrm>
          <a:off x="0" y="0"/>
          <a:ext cx="0" cy="0"/>
          <a:chOff x="0" y="0"/>
          <a:chExt cx="0" cy="0"/>
        </a:xfrm>
      </p:grpSpPr>
      <p:sp>
        <p:nvSpPr>
          <p:cNvPr id="20" name="Google Shape;20;p19"/>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1" name="Google Shape;21;p1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6"/>
        <p:cNvGrpSpPr/>
        <p:nvPr/>
      </p:nvGrpSpPr>
      <p:grpSpPr>
        <a:xfrm>
          <a:off x="0" y="0"/>
          <a:ext cx="0" cy="0"/>
          <a:chOff x="0" y="0"/>
          <a:chExt cx="0" cy="0"/>
        </a:xfrm>
      </p:grpSpPr>
      <p:sp>
        <p:nvSpPr>
          <p:cNvPr id="267" name="Google Shape;267;g2a71ae42c78_0_1833"/>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8" name="Google Shape;268;g2a71ae42c78_0_183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69" name="Google Shape;269;g2a71ae42c78_0_1833"/>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70" name="Google Shape;270;g2a71ae42c78_0_1833"/>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71" name="Google Shape;271;g2a71ae42c78_0_183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272" name="Google Shape;272;g2a71ae42c78_0_183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273"/>
        <p:cNvGrpSpPr/>
        <p:nvPr/>
      </p:nvGrpSpPr>
      <p:grpSpPr>
        <a:xfrm>
          <a:off x="0" y="0"/>
          <a:ext cx="0" cy="0"/>
          <a:chOff x="0" y="0"/>
          <a:chExt cx="0" cy="0"/>
        </a:xfrm>
      </p:grpSpPr>
      <p:grpSp>
        <p:nvGrpSpPr>
          <p:cNvPr id="274" name="Google Shape;274;g2a71ae42c78_0_1840"/>
          <p:cNvGrpSpPr/>
          <p:nvPr/>
        </p:nvGrpSpPr>
        <p:grpSpPr>
          <a:xfrm>
            <a:off x="6098378" y="5"/>
            <a:ext cx="3045625" cy="2030570"/>
            <a:chOff x="6098378" y="5"/>
            <a:chExt cx="3045625" cy="2030570"/>
          </a:xfrm>
        </p:grpSpPr>
        <p:sp>
          <p:nvSpPr>
            <p:cNvPr id="275" name="Google Shape;275;g2a71ae42c78_0_1840"/>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2a71ae42c78_0_1840"/>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2a71ae42c78_0_1840"/>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2a71ae42c78_0_1840"/>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2a71ae42c78_0_1840"/>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0" name="Google Shape;280;g2a71ae42c78_0_1840"/>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281" name="Google Shape;281;g2a71ae42c78_0_1840"/>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282" name="Google Shape;282;g2a71ae42c78_0_184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
        <p:nvSpPr>
          <p:cNvPr id="294" name="Google Shape;294;g1ec3276e9f9_0_215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5"/>
        <p:cNvGrpSpPr/>
        <p:nvPr/>
      </p:nvGrpSpPr>
      <p:grpSpPr>
        <a:xfrm>
          <a:off x="0" y="0"/>
          <a:ext cx="0" cy="0"/>
          <a:chOff x="0" y="0"/>
          <a:chExt cx="0" cy="0"/>
        </a:xfrm>
      </p:grpSpPr>
      <p:sp>
        <p:nvSpPr>
          <p:cNvPr id="296" name="Google Shape;296;g1ec3276e9f9_0_220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7" name="Google Shape;297;g1ec3276e9f9_0_220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8"/>
        <p:cNvGrpSpPr/>
        <p:nvPr/>
      </p:nvGrpSpPr>
      <p:grpSpPr>
        <a:xfrm>
          <a:off x="0" y="0"/>
          <a:ext cx="0" cy="0"/>
          <a:chOff x="0" y="0"/>
          <a:chExt cx="0" cy="0"/>
        </a:xfrm>
      </p:grpSpPr>
      <p:sp>
        <p:nvSpPr>
          <p:cNvPr id="299" name="Google Shape;299;g1ec3276e9f9_0_2163"/>
          <p:cNvSpPr txBox="1">
            <a:spLocks noGrp="1"/>
          </p:cNvSpPr>
          <p:nvPr>
            <p:ph type="title"/>
          </p:nvPr>
        </p:nvSpPr>
        <p:spPr>
          <a:xfrm>
            <a:off x="332185" y="411163"/>
            <a:ext cx="8479500" cy="307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sz="2000" b="1">
                <a:solidFill>
                  <a:srgbClr val="E51836"/>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0" name="Google Shape;300;g1ec3276e9f9_0_2163"/>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301" name="Google Shape;301;g1ec3276e9f9_0_2163"/>
          <p:cNvGrpSpPr/>
          <p:nvPr/>
        </p:nvGrpSpPr>
        <p:grpSpPr>
          <a:xfrm>
            <a:off x="278821" y="4703073"/>
            <a:ext cx="1580919" cy="337712"/>
            <a:chOff x="197247" y="4098284"/>
            <a:chExt cx="3817724" cy="815533"/>
          </a:xfrm>
        </p:grpSpPr>
        <p:pic>
          <p:nvPicPr>
            <p:cNvPr id="302" name="Google Shape;302;g1ec3276e9f9_0_2163"/>
            <p:cNvPicPr preferRelativeResize="0"/>
            <p:nvPr/>
          </p:nvPicPr>
          <p:blipFill rotWithShape="1">
            <a:blip r:embed="rId2">
              <a:alphaModFix/>
            </a:blip>
            <a:srcRect/>
            <a:stretch/>
          </p:blipFill>
          <p:spPr>
            <a:xfrm>
              <a:off x="197247" y="4098284"/>
              <a:ext cx="2617074" cy="815533"/>
            </a:xfrm>
            <a:prstGeom prst="rect">
              <a:avLst/>
            </a:prstGeom>
            <a:noFill/>
            <a:ln>
              <a:noFill/>
            </a:ln>
          </p:spPr>
        </p:pic>
        <p:pic>
          <p:nvPicPr>
            <p:cNvPr id="303" name="Google Shape;303;g1ec3276e9f9_0_2163"/>
            <p:cNvPicPr preferRelativeResize="0"/>
            <p:nvPr/>
          </p:nvPicPr>
          <p:blipFill rotWithShape="1">
            <a:blip r:embed="rId3">
              <a:alphaModFix/>
            </a:blip>
            <a:srcRect/>
            <a:stretch/>
          </p:blipFill>
          <p:spPr>
            <a:xfrm>
              <a:off x="3116595" y="4100450"/>
              <a:ext cx="898376" cy="811200"/>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ontent and Image a la Digital">
  <p:cSld name="1_Content and Image a la Digital">
    <p:spTree>
      <p:nvGrpSpPr>
        <p:cNvPr id="1" name="Shape 304"/>
        <p:cNvGrpSpPr/>
        <p:nvPr/>
      </p:nvGrpSpPr>
      <p:grpSpPr>
        <a:xfrm>
          <a:off x="0" y="0"/>
          <a:ext cx="0" cy="0"/>
          <a:chOff x="0" y="0"/>
          <a:chExt cx="0" cy="0"/>
        </a:xfrm>
      </p:grpSpPr>
      <p:sp>
        <p:nvSpPr>
          <p:cNvPr id="305" name="Google Shape;305;g1ec3276e9f9_0_2159"/>
          <p:cNvSpPr>
            <a:spLocks noGrp="1"/>
          </p:cNvSpPr>
          <p:nvPr>
            <p:ph type="pic" idx="2"/>
          </p:nvPr>
        </p:nvSpPr>
        <p:spPr>
          <a:xfrm>
            <a:off x="-1" y="0"/>
            <a:ext cx="3174900" cy="5143500"/>
          </a:xfrm>
          <a:prstGeom prst="rect">
            <a:avLst/>
          </a:prstGeom>
          <a:solidFill>
            <a:srgbClr val="DEDEDE"/>
          </a:solidFill>
          <a:ln>
            <a:noFill/>
          </a:ln>
        </p:spPr>
      </p:sp>
      <p:sp>
        <p:nvSpPr>
          <p:cNvPr id="306" name="Google Shape;306;g1ec3276e9f9_0_2159"/>
          <p:cNvSpPr txBox="1">
            <a:spLocks noGrp="1"/>
          </p:cNvSpPr>
          <p:nvPr>
            <p:ph type="title"/>
          </p:nvPr>
        </p:nvSpPr>
        <p:spPr>
          <a:xfrm>
            <a:off x="3507185" y="411163"/>
            <a:ext cx="5304600" cy="307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400"/>
              <a:buNone/>
              <a:defRPr sz="2000" b="1">
                <a:solidFill>
                  <a:srgbClr val="E51836"/>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7" name="Google Shape;307;g1ec3276e9f9_0_2159"/>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2208">
          <p15:clr>
            <a:srgbClr val="FBAE40"/>
          </p15:clr>
        </p15:guide>
        <p15:guide id="2" pos="200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308"/>
        <p:cNvGrpSpPr/>
        <p:nvPr/>
      </p:nvGrpSpPr>
      <p:grpSpPr>
        <a:xfrm>
          <a:off x="0" y="0"/>
          <a:ext cx="0" cy="0"/>
          <a:chOff x="0" y="0"/>
          <a:chExt cx="0" cy="0"/>
        </a:xfrm>
      </p:grpSpPr>
      <p:grpSp>
        <p:nvGrpSpPr>
          <p:cNvPr id="309" name="Google Shape;309;g1ec3276e9f9_0_2169"/>
          <p:cNvGrpSpPr/>
          <p:nvPr/>
        </p:nvGrpSpPr>
        <p:grpSpPr>
          <a:xfrm>
            <a:off x="6098378" y="5"/>
            <a:ext cx="3045625" cy="2030570"/>
            <a:chOff x="6098378" y="5"/>
            <a:chExt cx="3045625" cy="2030570"/>
          </a:xfrm>
        </p:grpSpPr>
        <p:sp>
          <p:nvSpPr>
            <p:cNvPr id="310" name="Google Shape;310;g1ec3276e9f9_0_216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1ec3276e9f9_0_216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g1ec3276e9f9_0_216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1ec3276e9f9_0_216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g1ec3276e9f9_0_216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5" name="Google Shape;315;g1ec3276e9f9_0_2169"/>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316" name="Google Shape;316;g1ec3276e9f9_0_2169"/>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317" name="Google Shape;317;g1ec3276e9f9_0_216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18"/>
        <p:cNvGrpSpPr/>
        <p:nvPr/>
      </p:nvGrpSpPr>
      <p:grpSpPr>
        <a:xfrm>
          <a:off x="0" y="0"/>
          <a:ext cx="0" cy="0"/>
          <a:chOff x="0" y="0"/>
          <a:chExt cx="0" cy="0"/>
        </a:xfrm>
      </p:grpSpPr>
      <p:grpSp>
        <p:nvGrpSpPr>
          <p:cNvPr id="319" name="Google Shape;319;g1ec3276e9f9_0_2179"/>
          <p:cNvGrpSpPr/>
          <p:nvPr/>
        </p:nvGrpSpPr>
        <p:grpSpPr>
          <a:xfrm>
            <a:off x="6098378" y="5"/>
            <a:ext cx="3045625" cy="2030570"/>
            <a:chOff x="6098378" y="5"/>
            <a:chExt cx="3045625" cy="2030570"/>
          </a:xfrm>
        </p:grpSpPr>
        <p:sp>
          <p:nvSpPr>
            <p:cNvPr id="320" name="Google Shape;320;g1ec3276e9f9_0_217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g1ec3276e9f9_0_217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g1ec3276e9f9_0_217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g1ec3276e9f9_0_217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g1ec3276e9f9_0_217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5" name="Google Shape;325;g1ec3276e9f9_0_2179"/>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326" name="Google Shape;326;g1ec3276e9f9_0_217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7"/>
        <p:cNvGrpSpPr/>
        <p:nvPr/>
      </p:nvGrpSpPr>
      <p:grpSpPr>
        <a:xfrm>
          <a:off x="0" y="0"/>
          <a:ext cx="0" cy="0"/>
          <a:chOff x="0" y="0"/>
          <a:chExt cx="0" cy="0"/>
        </a:xfrm>
      </p:grpSpPr>
      <p:grpSp>
        <p:nvGrpSpPr>
          <p:cNvPr id="328" name="Google Shape;328;g1ec3276e9f9_0_2188"/>
          <p:cNvGrpSpPr/>
          <p:nvPr/>
        </p:nvGrpSpPr>
        <p:grpSpPr>
          <a:xfrm>
            <a:off x="0" y="3903669"/>
            <a:ext cx="9144000" cy="1239925"/>
            <a:chOff x="0" y="3903669"/>
            <a:chExt cx="9144000" cy="1239925"/>
          </a:xfrm>
        </p:grpSpPr>
        <p:sp>
          <p:nvSpPr>
            <p:cNvPr id="329" name="Google Shape;329;g1ec3276e9f9_0_2188"/>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1ec3276e9f9_0_2188"/>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1ec3276e9f9_0_2188"/>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g1ec3276e9f9_0_2188"/>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1ec3276e9f9_0_2188"/>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4" name="Google Shape;334;g1ec3276e9f9_0_218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5" name="Google Shape;335;g1ec3276e9f9_0_2188"/>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36" name="Google Shape;336;g1ec3276e9f9_0_218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7"/>
        <p:cNvGrpSpPr/>
        <p:nvPr/>
      </p:nvGrpSpPr>
      <p:grpSpPr>
        <a:xfrm>
          <a:off x="0" y="0"/>
          <a:ext cx="0" cy="0"/>
          <a:chOff x="0" y="0"/>
          <a:chExt cx="0" cy="0"/>
        </a:xfrm>
      </p:grpSpPr>
      <p:sp>
        <p:nvSpPr>
          <p:cNvPr id="338" name="Google Shape;338;g1ec3276e9f9_0_219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9" name="Google Shape;339;g1ec3276e9f9_0_2198"/>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0" name="Google Shape;340;g1ec3276e9f9_0_2198"/>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1" name="Google Shape;341;g1ec3276e9f9_0_219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22"/>
        <p:cNvGrpSpPr/>
        <p:nvPr/>
      </p:nvGrpSpPr>
      <p:grpSpPr>
        <a:xfrm>
          <a:off x="0" y="0"/>
          <a:ext cx="0" cy="0"/>
          <a:chOff x="0" y="0"/>
          <a:chExt cx="0" cy="0"/>
        </a:xfrm>
      </p:grpSpPr>
      <p:grpSp>
        <p:nvGrpSpPr>
          <p:cNvPr id="23" name="Google Shape;23;p23"/>
          <p:cNvGrpSpPr/>
          <p:nvPr/>
        </p:nvGrpSpPr>
        <p:grpSpPr>
          <a:xfrm>
            <a:off x="6098378" y="5"/>
            <a:ext cx="3045625" cy="2030570"/>
            <a:chOff x="6098378" y="5"/>
            <a:chExt cx="3045625" cy="2030570"/>
          </a:xfrm>
        </p:grpSpPr>
        <p:sp>
          <p:nvSpPr>
            <p:cNvPr id="24" name="Google Shape;24;p2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23"/>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30" name="Google Shape;30;p23"/>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31" name="Google Shape;31;p2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2"/>
        <p:cNvGrpSpPr/>
        <p:nvPr/>
      </p:nvGrpSpPr>
      <p:grpSpPr>
        <a:xfrm>
          <a:off x="0" y="0"/>
          <a:ext cx="0" cy="0"/>
          <a:chOff x="0" y="0"/>
          <a:chExt cx="0" cy="0"/>
        </a:xfrm>
      </p:grpSpPr>
      <p:sp>
        <p:nvSpPr>
          <p:cNvPr id="343" name="Google Shape;343;g1ec3276e9f9_0_220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4" name="Google Shape;344;g1ec3276e9f9_0_2206"/>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5" name="Google Shape;345;g1ec3276e9f9_0_220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46"/>
        <p:cNvGrpSpPr/>
        <p:nvPr/>
      </p:nvGrpSpPr>
      <p:grpSpPr>
        <a:xfrm>
          <a:off x="0" y="0"/>
          <a:ext cx="0" cy="0"/>
          <a:chOff x="0" y="0"/>
          <a:chExt cx="0" cy="0"/>
        </a:xfrm>
      </p:grpSpPr>
      <p:grpSp>
        <p:nvGrpSpPr>
          <p:cNvPr id="347" name="Google Shape;347;g1ec3276e9f9_0_2210"/>
          <p:cNvGrpSpPr/>
          <p:nvPr/>
        </p:nvGrpSpPr>
        <p:grpSpPr>
          <a:xfrm>
            <a:off x="6098378" y="5"/>
            <a:ext cx="3045625" cy="2030570"/>
            <a:chOff x="6098378" y="5"/>
            <a:chExt cx="3045625" cy="2030570"/>
          </a:xfrm>
        </p:grpSpPr>
        <p:sp>
          <p:nvSpPr>
            <p:cNvPr id="348" name="Google Shape;348;g1ec3276e9f9_0_2210"/>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1ec3276e9f9_0_2210"/>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1ec3276e9f9_0_2210"/>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1ec3276e9f9_0_2210"/>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1ec3276e9f9_0_2210"/>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3" name="Google Shape;353;g1ec3276e9f9_0_2210"/>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54" name="Google Shape;354;g1ec3276e9f9_0_221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5"/>
        <p:cNvGrpSpPr/>
        <p:nvPr/>
      </p:nvGrpSpPr>
      <p:grpSpPr>
        <a:xfrm>
          <a:off x="0" y="0"/>
          <a:ext cx="0" cy="0"/>
          <a:chOff x="0" y="0"/>
          <a:chExt cx="0" cy="0"/>
        </a:xfrm>
      </p:grpSpPr>
      <p:sp>
        <p:nvSpPr>
          <p:cNvPr id="356" name="Google Shape;356;g1ec3276e9f9_0_221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7" name="Google Shape;357;g1ec3276e9f9_0_221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58" name="Google Shape;358;g1ec3276e9f9_0_2219"/>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9" name="Google Shape;359;g1ec3276e9f9_0_2219"/>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0" name="Google Shape;360;g1ec3276e9f9_0_221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361" name="Google Shape;361;g1ec3276e9f9_0_221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2"/>
        <p:cNvGrpSpPr/>
        <p:nvPr/>
      </p:nvGrpSpPr>
      <p:grpSpPr>
        <a:xfrm>
          <a:off x="0" y="0"/>
          <a:ext cx="0" cy="0"/>
          <a:chOff x="0" y="0"/>
          <a:chExt cx="0" cy="0"/>
        </a:xfrm>
      </p:grpSpPr>
      <p:sp>
        <p:nvSpPr>
          <p:cNvPr id="363" name="Google Shape;363;g1ec3276e9f9_0_2226"/>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64" name="Google Shape;364;g1ec3276e9f9_0_222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365"/>
        <p:cNvGrpSpPr/>
        <p:nvPr/>
      </p:nvGrpSpPr>
      <p:grpSpPr>
        <a:xfrm>
          <a:off x="0" y="0"/>
          <a:ext cx="0" cy="0"/>
          <a:chOff x="0" y="0"/>
          <a:chExt cx="0" cy="0"/>
        </a:xfrm>
      </p:grpSpPr>
      <p:grpSp>
        <p:nvGrpSpPr>
          <p:cNvPr id="366" name="Google Shape;366;g1ec3276e9f9_0_2229"/>
          <p:cNvGrpSpPr/>
          <p:nvPr/>
        </p:nvGrpSpPr>
        <p:grpSpPr>
          <a:xfrm>
            <a:off x="6098378" y="5"/>
            <a:ext cx="3045625" cy="2030570"/>
            <a:chOff x="6098378" y="5"/>
            <a:chExt cx="3045625" cy="2030570"/>
          </a:xfrm>
        </p:grpSpPr>
        <p:sp>
          <p:nvSpPr>
            <p:cNvPr id="367" name="Google Shape;367;g1ec3276e9f9_0_222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1ec3276e9f9_0_222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g1ec3276e9f9_0_222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g1ec3276e9f9_0_222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1ec3276e9f9_0_222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2" name="Google Shape;372;g1ec3276e9f9_0_2229"/>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373" name="Google Shape;373;g1ec3276e9f9_0_2229"/>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374" name="Google Shape;374;g1ec3276e9f9_0_222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spTree>
      <p:nvGrpSpPr>
        <p:cNvPr id="1" name="Shape 375"/>
        <p:cNvGrpSpPr/>
        <p:nvPr/>
      </p:nvGrpSpPr>
      <p:grpSpPr>
        <a:xfrm>
          <a:off x="0" y="0"/>
          <a:ext cx="0" cy="0"/>
          <a:chOff x="0" y="0"/>
          <a:chExt cx="0" cy="0"/>
        </a:xfrm>
      </p:grpSpPr>
      <p:sp>
        <p:nvSpPr>
          <p:cNvPr id="376" name="Google Shape;376;g1ec3276e9f9_0_2239"/>
          <p:cNvSpPr>
            <a:spLocks noGrp="1"/>
          </p:cNvSpPr>
          <p:nvPr>
            <p:ph type="pic" idx="2"/>
          </p:nvPr>
        </p:nvSpPr>
        <p:spPr>
          <a:xfrm>
            <a:off x="0" y="0"/>
            <a:ext cx="9144000" cy="5143500"/>
          </a:xfrm>
          <a:prstGeom prst="rect">
            <a:avLst/>
          </a:prstGeom>
          <a:solidFill>
            <a:schemeClr val="lt2"/>
          </a:solidFill>
          <a:ln>
            <a:noFill/>
          </a:ln>
        </p:spPr>
      </p:sp>
      <p:sp>
        <p:nvSpPr>
          <p:cNvPr id="377" name="Google Shape;377;g1ec3276e9f9_0_2239"/>
          <p:cNvSpPr txBox="1">
            <a:spLocks noGrp="1"/>
          </p:cNvSpPr>
          <p:nvPr>
            <p:ph type="body" idx="1"/>
          </p:nvPr>
        </p:nvSpPr>
        <p:spPr>
          <a:xfrm>
            <a:off x="332185" y="794147"/>
            <a:ext cx="4667100" cy="783600"/>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0"/>
              </a:spcBef>
              <a:spcAft>
                <a:spcPts val="0"/>
              </a:spcAft>
              <a:buClr>
                <a:schemeClr val="lt1"/>
              </a:buClr>
              <a:buSzPts val="2700"/>
              <a:buFont typeface="Arial"/>
              <a:buNone/>
              <a:defRPr sz="27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0"/>
              </a:spcBef>
              <a:spcAft>
                <a:spcPts val="0"/>
              </a:spcAft>
              <a:buClr>
                <a:schemeClr val="dk1"/>
              </a:buClr>
              <a:buSzPts val="2700"/>
              <a:buFont typeface="Arial"/>
              <a:buNone/>
              <a:defRPr sz="2700" b="0" i="0" u="none" strike="noStrike" cap="none">
                <a:solidFill>
                  <a:schemeClr val="dk1"/>
                </a:solidFill>
                <a:latin typeface="Georgia"/>
                <a:ea typeface="Georgia"/>
                <a:cs typeface="Georgia"/>
                <a:sym typeface="Georgia"/>
              </a:defRPr>
            </a:lvl2pPr>
            <a:lvl3pPr marL="1371600" marR="0" lvl="2"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3pPr>
            <a:lvl4pPr marL="1828800" marR="0" lvl="3"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4pPr>
            <a:lvl5pPr marL="2286000" marR="0" lvl="4"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Georgia"/>
                <a:ea typeface="Georgia"/>
                <a:cs typeface="Georgia"/>
                <a:sym typeface="Georgia"/>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78" name="Google Shape;378;g1ec3276e9f9_0_2239"/>
          <p:cNvSpPr txBox="1">
            <a:spLocks noGrp="1"/>
          </p:cNvSpPr>
          <p:nvPr>
            <p:ph type="body" idx="3"/>
          </p:nvPr>
        </p:nvSpPr>
        <p:spPr>
          <a:xfrm>
            <a:off x="332185" y="3069044"/>
            <a:ext cx="4667100" cy="276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10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2"/>
        <p:cNvGrpSpPr/>
        <p:nvPr/>
      </p:nvGrpSpPr>
      <p:grpSpPr>
        <a:xfrm>
          <a:off x="0" y="0"/>
          <a:ext cx="0" cy="0"/>
          <a:chOff x="0" y="0"/>
          <a:chExt cx="0" cy="0"/>
        </a:xfrm>
      </p:grpSpPr>
      <p:grpSp>
        <p:nvGrpSpPr>
          <p:cNvPr id="33" name="Google Shape;33;p24"/>
          <p:cNvGrpSpPr/>
          <p:nvPr/>
        </p:nvGrpSpPr>
        <p:grpSpPr>
          <a:xfrm>
            <a:off x="6098378" y="5"/>
            <a:ext cx="3045625" cy="2030570"/>
            <a:chOff x="6098378" y="5"/>
            <a:chExt cx="3045625" cy="2030570"/>
          </a:xfrm>
        </p:grpSpPr>
        <p:sp>
          <p:nvSpPr>
            <p:cNvPr id="34" name="Google Shape;34;p2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24"/>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40" name="Google Shape;40;p2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25"/>
          <p:cNvGrpSpPr/>
          <p:nvPr/>
        </p:nvGrpSpPr>
        <p:grpSpPr>
          <a:xfrm>
            <a:off x="0" y="3903669"/>
            <a:ext cx="9144000" cy="1239925"/>
            <a:chOff x="0" y="3903669"/>
            <a:chExt cx="9144000" cy="1239925"/>
          </a:xfrm>
        </p:grpSpPr>
        <p:sp>
          <p:nvSpPr>
            <p:cNvPr id="43" name="Google Shape;43;p25"/>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5"/>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5"/>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5"/>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5"/>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 name="Google Shape;48;p2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9" name="Google Shape;49;p25"/>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0" name="Google Shape;50;p2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3" name="Google Shape;53;p26"/>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4" name="Google Shape;54;p26"/>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5" name="Google Shape;55;p2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8" name="Google Shape;58;p2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 name="Google Shape;7;p16"/>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93"/>
        <p:cNvGrpSpPr/>
        <p:nvPr/>
      </p:nvGrpSpPr>
      <p:grpSpPr>
        <a:xfrm>
          <a:off x="0" y="0"/>
          <a:ext cx="0" cy="0"/>
          <a:chOff x="0" y="0"/>
          <a:chExt cx="0" cy="0"/>
        </a:xfrm>
      </p:grpSpPr>
      <p:sp>
        <p:nvSpPr>
          <p:cNvPr id="94" name="Google Shape;94;g2b387be36e3_0_63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95" name="Google Shape;95;g2b387be36e3_0_635"/>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96" name="Google Shape;96;g2b387be36e3_0_63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g2b387be36e3_0_635"/>
          <p:cNvSpPr/>
          <p:nvPr/>
        </p:nvSpPr>
        <p:spPr>
          <a:xfrm>
            <a:off x="5763671" y="-629497"/>
            <a:ext cx="454800" cy="454800"/>
          </a:xfrm>
          <a:prstGeom prst="rect">
            <a:avLst/>
          </a:prstGeom>
          <a:solidFill>
            <a:srgbClr val="E518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 name="Google Shape;98;g2b387be36e3_0_635"/>
          <p:cNvSpPr/>
          <p:nvPr/>
        </p:nvSpPr>
        <p:spPr>
          <a:xfrm>
            <a:off x="6348793" y="-629497"/>
            <a:ext cx="454800" cy="454800"/>
          </a:xfrm>
          <a:prstGeom prst="rect">
            <a:avLst/>
          </a:prstGeom>
          <a:solidFill>
            <a:srgbClr val="A41A1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9" name="Google Shape;99;g2b387be36e3_0_635"/>
          <p:cNvSpPr/>
          <p:nvPr/>
        </p:nvSpPr>
        <p:spPr>
          <a:xfrm>
            <a:off x="6933915" y="-629497"/>
            <a:ext cx="454800" cy="454800"/>
          </a:xfrm>
          <a:prstGeom prst="rect">
            <a:avLst/>
          </a:prstGeom>
          <a:solidFill>
            <a:srgbClr val="FE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 name="Google Shape;100;g2b387be36e3_0_635"/>
          <p:cNvSpPr/>
          <p:nvPr/>
        </p:nvSpPr>
        <p:spPr>
          <a:xfrm>
            <a:off x="7519037" y="-629497"/>
            <a:ext cx="454800" cy="454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 name="Google Shape;101;g2b387be36e3_0_635"/>
          <p:cNvSpPr/>
          <p:nvPr/>
        </p:nvSpPr>
        <p:spPr>
          <a:xfrm>
            <a:off x="8104159" y="-629497"/>
            <a:ext cx="454800" cy="454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2" name="Google Shape;102;g2b387be36e3_0_635"/>
          <p:cNvSpPr/>
          <p:nvPr/>
        </p:nvSpPr>
        <p:spPr>
          <a:xfrm>
            <a:off x="8689282" y="-629497"/>
            <a:ext cx="454800" cy="4548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45">
          <p15:clr>
            <a:srgbClr val="F26B43"/>
          </p15:clr>
        </p15:guide>
        <p15:guide id="2" pos="5556">
          <p15:clr>
            <a:srgbClr val="F26B43"/>
          </p15:clr>
        </p15:guide>
        <p15:guide id="3" pos="204">
          <p15:clr>
            <a:srgbClr val="F26B43"/>
          </p15:clr>
        </p15:guide>
        <p15:guide id="4" orient="horz" pos="2890">
          <p15:clr>
            <a:srgbClr val="F26B43"/>
          </p15:clr>
        </p15:guide>
        <p15:guide id="5" orient="horz" pos="259">
          <p15:clr>
            <a:srgbClr val="F26B43"/>
          </p15:clr>
        </p15:guide>
        <p15:guide id="6" orient="horz" pos="7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189"/>
        <p:cNvGrpSpPr/>
        <p:nvPr/>
      </p:nvGrpSpPr>
      <p:grpSpPr>
        <a:xfrm>
          <a:off x="0" y="0"/>
          <a:ext cx="0" cy="0"/>
          <a:chOff x="0" y="0"/>
          <a:chExt cx="0" cy="0"/>
        </a:xfrm>
      </p:grpSpPr>
      <p:sp>
        <p:nvSpPr>
          <p:cNvPr id="190" name="Google Shape;190;g2a71ae42c78_0_176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191" name="Google Shape;191;g2a71ae42c78_0_1763"/>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192" name="Google Shape;192;g2a71ae42c78_0_176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g2a71ae42c78_0_1763"/>
          <p:cNvSpPr/>
          <p:nvPr/>
        </p:nvSpPr>
        <p:spPr>
          <a:xfrm>
            <a:off x="5763671" y="-629497"/>
            <a:ext cx="454800" cy="454800"/>
          </a:xfrm>
          <a:prstGeom prst="rect">
            <a:avLst/>
          </a:prstGeom>
          <a:solidFill>
            <a:srgbClr val="E518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4" name="Google Shape;194;g2a71ae42c78_0_1763"/>
          <p:cNvSpPr/>
          <p:nvPr/>
        </p:nvSpPr>
        <p:spPr>
          <a:xfrm>
            <a:off x="6348793" y="-629497"/>
            <a:ext cx="454800" cy="454800"/>
          </a:xfrm>
          <a:prstGeom prst="rect">
            <a:avLst/>
          </a:prstGeom>
          <a:solidFill>
            <a:srgbClr val="A41A1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5" name="Google Shape;195;g2a71ae42c78_0_1763"/>
          <p:cNvSpPr/>
          <p:nvPr/>
        </p:nvSpPr>
        <p:spPr>
          <a:xfrm>
            <a:off x="6933915" y="-629497"/>
            <a:ext cx="454800" cy="454800"/>
          </a:xfrm>
          <a:prstGeom prst="rect">
            <a:avLst/>
          </a:prstGeom>
          <a:solidFill>
            <a:srgbClr val="FE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6" name="Google Shape;196;g2a71ae42c78_0_1763"/>
          <p:cNvSpPr/>
          <p:nvPr/>
        </p:nvSpPr>
        <p:spPr>
          <a:xfrm>
            <a:off x="7519037" y="-629497"/>
            <a:ext cx="454800" cy="454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g2a71ae42c78_0_1763"/>
          <p:cNvSpPr/>
          <p:nvPr/>
        </p:nvSpPr>
        <p:spPr>
          <a:xfrm>
            <a:off x="8104159" y="-629497"/>
            <a:ext cx="454800" cy="454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 name="Google Shape;198;g2a71ae42c78_0_1763"/>
          <p:cNvSpPr/>
          <p:nvPr/>
        </p:nvSpPr>
        <p:spPr>
          <a:xfrm>
            <a:off x="8689282" y="-629497"/>
            <a:ext cx="454800" cy="4548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45">
          <p15:clr>
            <a:srgbClr val="F26B43"/>
          </p15:clr>
        </p15:guide>
        <p15:guide id="2" pos="5556">
          <p15:clr>
            <a:srgbClr val="F26B43"/>
          </p15:clr>
        </p15:guide>
        <p15:guide id="3" pos="204">
          <p15:clr>
            <a:srgbClr val="F26B43"/>
          </p15:clr>
        </p15:guide>
        <p15:guide id="4" orient="horz" pos="2890">
          <p15:clr>
            <a:srgbClr val="F26B43"/>
          </p15:clr>
        </p15:guide>
        <p15:guide id="5" orient="horz" pos="259">
          <p15:clr>
            <a:srgbClr val="F26B43"/>
          </p15:clr>
        </p15:guide>
        <p15:guide id="6" orient="horz" pos="7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283"/>
        <p:cNvGrpSpPr/>
        <p:nvPr/>
      </p:nvGrpSpPr>
      <p:grpSpPr>
        <a:xfrm>
          <a:off x="0" y="0"/>
          <a:ext cx="0" cy="0"/>
          <a:chOff x="0" y="0"/>
          <a:chExt cx="0" cy="0"/>
        </a:xfrm>
      </p:grpSpPr>
      <p:sp>
        <p:nvSpPr>
          <p:cNvPr id="284" name="Google Shape;284;g1ec3276e9f9_0_214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285" name="Google Shape;285;g1ec3276e9f9_0_2147"/>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286" name="Google Shape;286;g1ec3276e9f9_0_214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g1ec3276e9f9_0_2147"/>
          <p:cNvSpPr/>
          <p:nvPr/>
        </p:nvSpPr>
        <p:spPr>
          <a:xfrm>
            <a:off x="5763671" y="-629497"/>
            <a:ext cx="454800" cy="454800"/>
          </a:xfrm>
          <a:prstGeom prst="rect">
            <a:avLst/>
          </a:prstGeom>
          <a:solidFill>
            <a:srgbClr val="E518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8" name="Google Shape;288;g1ec3276e9f9_0_2147"/>
          <p:cNvSpPr/>
          <p:nvPr/>
        </p:nvSpPr>
        <p:spPr>
          <a:xfrm>
            <a:off x="6348793" y="-629497"/>
            <a:ext cx="454800" cy="454800"/>
          </a:xfrm>
          <a:prstGeom prst="rect">
            <a:avLst/>
          </a:prstGeom>
          <a:solidFill>
            <a:srgbClr val="A41A1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9" name="Google Shape;289;g1ec3276e9f9_0_2147"/>
          <p:cNvSpPr/>
          <p:nvPr/>
        </p:nvSpPr>
        <p:spPr>
          <a:xfrm>
            <a:off x="6933915" y="-629497"/>
            <a:ext cx="454800" cy="454800"/>
          </a:xfrm>
          <a:prstGeom prst="rect">
            <a:avLst/>
          </a:prstGeom>
          <a:solidFill>
            <a:srgbClr val="FE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0" name="Google Shape;290;g1ec3276e9f9_0_2147"/>
          <p:cNvSpPr/>
          <p:nvPr/>
        </p:nvSpPr>
        <p:spPr>
          <a:xfrm>
            <a:off x="7519037" y="-629497"/>
            <a:ext cx="454800" cy="454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1" name="Google Shape;291;g1ec3276e9f9_0_2147"/>
          <p:cNvSpPr/>
          <p:nvPr/>
        </p:nvSpPr>
        <p:spPr>
          <a:xfrm>
            <a:off x="8104159" y="-629497"/>
            <a:ext cx="454800" cy="454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2" name="Google Shape;292;g1ec3276e9f9_0_2147"/>
          <p:cNvSpPr/>
          <p:nvPr/>
        </p:nvSpPr>
        <p:spPr>
          <a:xfrm>
            <a:off x="8689282" y="-629497"/>
            <a:ext cx="454800" cy="4548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45">
          <p15:clr>
            <a:srgbClr val="F26B43"/>
          </p15:clr>
        </p15:guide>
        <p15:guide id="2" pos="5556">
          <p15:clr>
            <a:srgbClr val="F26B43"/>
          </p15:clr>
        </p15:guide>
        <p15:guide id="3" pos="204">
          <p15:clr>
            <a:srgbClr val="F26B43"/>
          </p15:clr>
        </p15:guide>
        <p15:guide id="4" orient="horz" pos="2890">
          <p15:clr>
            <a:srgbClr val="F26B43"/>
          </p15:clr>
        </p15:guide>
        <p15:guide id="5" orient="horz" pos="259">
          <p15:clr>
            <a:srgbClr val="F26B43"/>
          </p15:clr>
        </p15:guide>
        <p15:guide id="6" orient="horz" pos="7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www.podatki.gov.pl/program-wspoldzialania/dokumenty-programu-wspoldzialania/"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g2a71ae42c78_0_0"/>
          <p:cNvPicPr preferRelativeResize="0"/>
          <p:nvPr/>
        </p:nvPicPr>
        <p:blipFill rotWithShape="1">
          <a:blip r:embed="rId3">
            <a:alphaModFix/>
          </a:blip>
          <a:srcRect/>
          <a:stretch/>
        </p:blipFill>
        <p:spPr>
          <a:xfrm>
            <a:off x="0" y="0"/>
            <a:ext cx="9143998" cy="5094013"/>
          </a:xfrm>
          <a:prstGeom prst="rect">
            <a:avLst/>
          </a:prstGeom>
          <a:noFill/>
          <a:ln>
            <a:noFill/>
          </a:ln>
        </p:spPr>
      </p:pic>
      <p:pic>
        <p:nvPicPr>
          <p:cNvPr id="384" name="Google Shape;384;g2a71ae42c78_0_0"/>
          <p:cNvPicPr preferRelativeResize="0"/>
          <p:nvPr/>
        </p:nvPicPr>
        <p:blipFill rotWithShape="1">
          <a:blip r:embed="rId4">
            <a:alphaModFix/>
          </a:blip>
          <a:srcRect/>
          <a:stretch/>
        </p:blipFill>
        <p:spPr>
          <a:xfrm>
            <a:off x="4271650" y="0"/>
            <a:ext cx="4941302" cy="5143501"/>
          </a:xfrm>
          <a:prstGeom prst="rect">
            <a:avLst/>
          </a:prstGeom>
          <a:noFill/>
          <a:ln>
            <a:noFill/>
          </a:ln>
        </p:spPr>
      </p:pic>
      <p:sp>
        <p:nvSpPr>
          <p:cNvPr id="385" name="Google Shape;385;g2a71ae42c78_0_0"/>
          <p:cNvSpPr txBox="1"/>
          <p:nvPr/>
        </p:nvSpPr>
        <p:spPr>
          <a:xfrm>
            <a:off x="72075" y="3209375"/>
            <a:ext cx="3897300" cy="49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Roboto"/>
              <a:ea typeface="Roboto"/>
              <a:cs typeface="Roboto"/>
              <a:sym typeface="Roboto"/>
            </a:endParaRPr>
          </a:p>
        </p:txBody>
      </p:sp>
      <p:sp>
        <p:nvSpPr>
          <p:cNvPr id="386" name="Google Shape;386;g2a71ae42c78_0_0"/>
          <p:cNvSpPr txBox="1"/>
          <p:nvPr/>
        </p:nvSpPr>
        <p:spPr>
          <a:xfrm>
            <a:off x="323850" y="584225"/>
            <a:ext cx="3947700" cy="1055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chemeClr val="lt1"/>
                </a:solidFill>
                <a:latin typeface="Calibri"/>
                <a:ea typeface="Calibri"/>
                <a:cs typeface="Calibri"/>
                <a:sym typeface="Calibri"/>
              </a:rPr>
              <a:t>Cooperative Compliance Programme</a:t>
            </a:r>
            <a:endParaRPr sz="34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2500"/>
              <a:buFont typeface="Arial"/>
              <a:buNone/>
            </a:pPr>
            <a:r>
              <a:rPr lang="en-US" sz="2000" b="1" i="0" u="none" strike="noStrike" cap="none">
                <a:solidFill>
                  <a:schemeClr val="lt1"/>
                </a:solidFill>
                <a:latin typeface="Calibri"/>
                <a:ea typeface="Calibri"/>
                <a:cs typeface="Calibri"/>
                <a:sym typeface="Calibri"/>
              </a:rPr>
              <a:t>support for entrepreneurs </a:t>
            </a:r>
            <a:br>
              <a:rPr lang="en-US" sz="2000" b="1" i="0" u="none" strike="noStrike" cap="none">
                <a:solidFill>
                  <a:schemeClr val="lt1"/>
                </a:solidFill>
                <a:latin typeface="Calibri"/>
                <a:ea typeface="Calibri"/>
                <a:cs typeface="Calibri"/>
                <a:sym typeface="Calibri"/>
              </a:rPr>
            </a:br>
            <a:r>
              <a:rPr lang="en-US" sz="2000" b="1" i="0" u="none" strike="noStrike" cap="none">
                <a:solidFill>
                  <a:schemeClr val="lt1"/>
                </a:solidFill>
                <a:latin typeface="Calibri"/>
                <a:ea typeface="Calibri"/>
                <a:cs typeface="Calibri"/>
                <a:sym typeface="Calibri"/>
              </a:rPr>
              <a:t>in fulfilling their tax obligations</a:t>
            </a:r>
            <a:endParaRPr sz="2000" b="0" i="0" u="none" strike="noStrike" cap="none">
              <a:solidFill>
                <a:schemeClr val="lt1"/>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500"/>
              <a:buFont typeface="Arial"/>
              <a:buNone/>
            </a:pPr>
            <a:endParaRPr sz="2000" b="1" i="0" u="none" strike="noStrike" cap="none">
              <a:solidFill>
                <a:schemeClr val="lt1"/>
              </a:solidFill>
              <a:latin typeface="Calibri"/>
              <a:ea typeface="Calibri"/>
              <a:cs typeface="Calibri"/>
              <a:sym typeface="Calibri"/>
            </a:endParaRPr>
          </a:p>
        </p:txBody>
      </p:sp>
      <p:sp>
        <p:nvSpPr>
          <p:cNvPr id="387" name="Google Shape;387;g2a71ae42c78_0_0"/>
          <p:cNvSpPr/>
          <p:nvPr/>
        </p:nvSpPr>
        <p:spPr>
          <a:xfrm>
            <a:off x="0" y="3991800"/>
            <a:ext cx="4271700" cy="1151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2" name="Google Shape;119;p2">
            <a:extLst>
              <a:ext uri="{FF2B5EF4-FFF2-40B4-BE49-F238E27FC236}">
                <a16:creationId xmlns:a16="http://schemas.microsoft.com/office/drawing/2014/main" id="{75382215-27BF-6BB2-B506-68D5CEC5C6A5}"/>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837040" y="4256147"/>
            <a:ext cx="1297097" cy="578135"/>
          </a:xfrm>
          <a:prstGeom prst="rect">
            <a:avLst/>
          </a:prstGeom>
          <a:noFill/>
          <a:ln>
            <a:noFill/>
          </a:ln>
        </p:spPr>
      </p:pic>
      <p:pic>
        <p:nvPicPr>
          <p:cNvPr id="4" name="Google Shape;120;p2">
            <a:extLst>
              <a:ext uri="{FF2B5EF4-FFF2-40B4-BE49-F238E27FC236}">
                <a16:creationId xmlns:a16="http://schemas.microsoft.com/office/drawing/2014/main" id="{1BA4EC3F-2639-0821-DD0C-1DBDFC8399F6}"/>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27026" y="4354692"/>
            <a:ext cx="1417647" cy="381044"/>
          </a:xfrm>
          <a:prstGeom prst="rect">
            <a:avLst/>
          </a:prstGeom>
          <a:noFill/>
          <a:ln>
            <a:noFill/>
          </a:ln>
        </p:spPr>
      </p:pic>
      <p:pic>
        <p:nvPicPr>
          <p:cNvPr id="5" name="Picture 4">
            <a:extLst>
              <a:ext uri="{FF2B5EF4-FFF2-40B4-BE49-F238E27FC236}">
                <a16:creationId xmlns:a16="http://schemas.microsoft.com/office/drawing/2014/main" id="{B4DB9A06-C7EC-392C-C551-39FFE81A0B32}"/>
              </a:ext>
            </a:extLst>
          </p:cNvPr>
          <p:cNvPicPr>
            <a:picLocks noChangeAspect="1"/>
          </p:cNvPicPr>
          <p:nvPr/>
        </p:nvPicPr>
        <p:blipFill>
          <a:blip r:embed="rId7"/>
          <a:stretch>
            <a:fillRect/>
          </a:stretch>
        </p:blipFill>
        <p:spPr>
          <a:xfrm>
            <a:off x="72075" y="4258223"/>
            <a:ext cx="1401404" cy="5844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2b0f26f16e1_0_155"/>
          <p:cNvSpPr txBox="1">
            <a:spLocks noGrp="1"/>
          </p:cNvSpPr>
          <p:nvPr>
            <p:ph type="body" idx="1"/>
          </p:nvPr>
        </p:nvSpPr>
        <p:spPr>
          <a:xfrm>
            <a:off x="332185" y="794147"/>
            <a:ext cx="4667100" cy="783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2700"/>
              <a:buNone/>
            </a:pPr>
            <a:endParaRPr/>
          </a:p>
        </p:txBody>
      </p:sp>
      <p:sp>
        <p:nvSpPr>
          <p:cNvPr id="560" name="Google Shape;560;g2b0f26f16e1_0_155"/>
          <p:cNvSpPr txBox="1">
            <a:spLocks noGrp="1"/>
          </p:cNvSpPr>
          <p:nvPr>
            <p:ph type="body" idx="3"/>
          </p:nvPr>
        </p:nvSpPr>
        <p:spPr>
          <a:xfrm>
            <a:off x="332185" y="3069044"/>
            <a:ext cx="4667100" cy="27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900"/>
              <a:buNone/>
            </a:pPr>
            <a:endParaRPr/>
          </a:p>
        </p:txBody>
      </p:sp>
      <p:pic>
        <p:nvPicPr>
          <p:cNvPr id="561" name="Google Shape;561;g2b0f26f16e1_0_155"/>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0"/>
            <a:ext cx="9144003" cy="5143500"/>
          </a:xfrm>
          <a:prstGeom prst="rect">
            <a:avLst/>
          </a:prstGeom>
          <a:noFill/>
          <a:ln>
            <a:noFill/>
          </a:ln>
        </p:spPr>
      </p:pic>
      <p:sp>
        <p:nvSpPr>
          <p:cNvPr id="562" name="Google Shape;562;g2b0f26f16e1_0_155"/>
          <p:cNvSpPr/>
          <p:nvPr/>
        </p:nvSpPr>
        <p:spPr>
          <a:xfrm>
            <a:off x="7207045" y="3495226"/>
            <a:ext cx="1845509" cy="256748"/>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SIG Sp.z o. o.</a:t>
            </a:r>
            <a:endParaRPr sz="12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63" name="Google Shape;563;g2b0f26f16e1_0_155"/>
          <p:cNvSpPr/>
          <p:nvPr/>
        </p:nvSpPr>
        <p:spPr>
          <a:xfrm>
            <a:off x="98136" y="2286022"/>
            <a:ext cx="1838817" cy="435035"/>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Basell</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Orlen</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Polyolefins Sp. z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o.o</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a:t>
            </a:r>
          </a:p>
        </p:txBody>
      </p:sp>
      <p:sp>
        <p:nvSpPr>
          <p:cNvPr id="564" name="Google Shape;564;g2b0f26f16e1_0_155"/>
          <p:cNvSpPr/>
          <p:nvPr/>
        </p:nvSpPr>
        <p:spPr>
          <a:xfrm>
            <a:off x="7200355" y="665772"/>
            <a:ext cx="1845509" cy="256749"/>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Egger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Biskupiec</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Sp. z o. o.</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65" name="Google Shape;565;g2b0f26f16e1_0_155"/>
          <p:cNvSpPr/>
          <p:nvPr/>
        </p:nvSpPr>
        <p:spPr>
          <a:xfrm>
            <a:off x="91441" y="1058684"/>
            <a:ext cx="1845510" cy="256749"/>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POLOmarket</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Sp.</a:t>
            </a:r>
            <a:r>
              <a:rPr lang="pl-PL"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z o. o.</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66" name="Google Shape;566;g2b0f26f16e1_0_155"/>
          <p:cNvSpPr/>
          <p:nvPr/>
        </p:nvSpPr>
        <p:spPr>
          <a:xfrm>
            <a:off x="7207046" y="3885522"/>
            <a:ext cx="1845508" cy="435034"/>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Philip Morris Polska Distribution Sp. z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o.o.</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67" name="Google Shape;567;g2b0f26f16e1_0_155"/>
          <p:cNvSpPr/>
          <p:nvPr/>
        </p:nvSpPr>
        <p:spPr>
          <a:xfrm>
            <a:off x="7213737" y="2050481"/>
            <a:ext cx="1838817" cy="256749"/>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Budimex</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S.A.</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68" name="Google Shape;568;g2b0f26f16e1_0_155"/>
          <p:cNvSpPr/>
          <p:nvPr/>
        </p:nvSpPr>
        <p:spPr>
          <a:xfrm>
            <a:off x="7200353" y="2443393"/>
            <a:ext cx="1845509" cy="435035"/>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Krajowa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Grupa</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Spożywcza</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S.A.</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69" name="Google Shape;569;g2b0f26f16e1_0_155"/>
          <p:cNvSpPr/>
          <p:nvPr/>
        </p:nvSpPr>
        <p:spPr>
          <a:xfrm>
            <a:off x="7200354" y="1058684"/>
            <a:ext cx="1845509" cy="256749"/>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CEDROB S.A.</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70" name="Google Shape;570;g2b0f26f16e1_0_155"/>
          <p:cNvSpPr/>
          <p:nvPr/>
        </p:nvSpPr>
        <p:spPr>
          <a:xfrm>
            <a:off x="91445" y="3516812"/>
            <a:ext cx="1845510" cy="276900"/>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GÓRAŻDŻE CEMENT S.A.</a:t>
            </a:r>
          </a:p>
        </p:txBody>
      </p:sp>
      <p:sp>
        <p:nvSpPr>
          <p:cNvPr id="571" name="Google Shape;571;g2b0f26f16e1_0_155"/>
          <p:cNvSpPr/>
          <p:nvPr/>
        </p:nvSpPr>
        <p:spPr>
          <a:xfrm>
            <a:off x="94959" y="3893292"/>
            <a:ext cx="1841996" cy="433251"/>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Podatkowa</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Grupa</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a:t>
            </a:r>
            <a:r>
              <a:rPr lang="en-US"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Kapitałowa</a:t>
            </a: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GÓRAŻDŻE</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72" name="Google Shape;572;g2b0f26f16e1_0_155"/>
          <p:cNvSpPr/>
          <p:nvPr/>
        </p:nvSpPr>
        <p:spPr>
          <a:xfrm>
            <a:off x="98136" y="669950"/>
            <a:ext cx="1838815" cy="256749"/>
          </a:xfrm>
          <a:prstGeom prst="rect">
            <a:avLst/>
          </a:prstGeom>
          <a:solidFill>
            <a:schemeClr val="lt1"/>
          </a:solidFill>
          <a:ln w="9525" cap="flat" cmpd="sng">
            <a:solidFill>
              <a:srgbClr val="A41A16"/>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LPP S.A.</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573" name="Google Shape;573;g2b0f26f16e1_0_155"/>
          <p:cNvSpPr txBox="1"/>
          <p:nvPr/>
        </p:nvSpPr>
        <p:spPr>
          <a:xfrm>
            <a:off x="256125" y="131150"/>
            <a:ext cx="56040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chemeClr val="lt1"/>
                </a:solidFill>
                <a:latin typeface="Calibri"/>
                <a:ea typeface="Calibri"/>
                <a:cs typeface="Calibri"/>
                <a:sym typeface="Calibri"/>
              </a:rPr>
              <a:t>Partners successfully growing with us:</a:t>
            </a:r>
            <a:endParaRPr sz="2300" b="1" i="0" u="none" strike="noStrike" cap="none">
              <a:solidFill>
                <a:schemeClr val="lt1"/>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1B9372E8-A540-18BD-6C5B-BE82398A3EE8}"/>
              </a:ext>
            </a:extLst>
          </p:cNvPr>
          <p:cNvCxnSpPr>
            <a:cxnSpLocks/>
            <a:stCxn id="570" idx="3"/>
            <a:endCxn id="7" idx="2"/>
          </p:cNvCxnSpPr>
          <p:nvPr/>
        </p:nvCxnSpPr>
        <p:spPr>
          <a:xfrm flipV="1">
            <a:off x="1936955" y="3364099"/>
            <a:ext cx="1556159" cy="291163"/>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08D51ED3-E3A3-09B6-DD68-7359D077398C}"/>
              </a:ext>
            </a:extLst>
          </p:cNvPr>
          <p:cNvCxnSpPr>
            <a:cxnSpLocks/>
            <a:stCxn id="571" idx="3"/>
            <a:endCxn id="7" idx="3"/>
          </p:cNvCxnSpPr>
          <p:nvPr/>
        </p:nvCxnSpPr>
        <p:spPr>
          <a:xfrm flipV="1">
            <a:off x="1936955" y="3380263"/>
            <a:ext cx="1562854" cy="729655"/>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7" name="Oval 6">
            <a:extLst>
              <a:ext uri="{FF2B5EF4-FFF2-40B4-BE49-F238E27FC236}">
                <a16:creationId xmlns:a16="http://schemas.microsoft.com/office/drawing/2014/main" id="{9889D5C3-6AF0-6D26-B691-4D28DA82DAA7}"/>
              </a:ext>
            </a:extLst>
          </p:cNvPr>
          <p:cNvSpPr/>
          <p:nvPr/>
        </p:nvSpPr>
        <p:spPr>
          <a:xfrm>
            <a:off x="3493114" y="3341239"/>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B09B659A-6351-8133-571E-7E599F4CB8F8}"/>
              </a:ext>
            </a:extLst>
          </p:cNvPr>
          <p:cNvCxnSpPr>
            <a:cxnSpLocks/>
            <a:stCxn id="562" idx="1"/>
            <a:endCxn id="16" idx="6"/>
          </p:cNvCxnSpPr>
          <p:nvPr/>
        </p:nvCxnSpPr>
        <p:spPr>
          <a:xfrm flipH="1">
            <a:off x="5462550" y="3623600"/>
            <a:ext cx="1744495" cy="10551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E8B4143A-C858-0951-AE4B-7B3FDBAD8C7A}"/>
              </a:ext>
            </a:extLst>
          </p:cNvPr>
          <p:cNvCxnSpPr>
            <a:cxnSpLocks/>
            <a:stCxn id="566" idx="1"/>
            <a:endCxn id="16" idx="5"/>
          </p:cNvCxnSpPr>
          <p:nvPr/>
        </p:nvCxnSpPr>
        <p:spPr>
          <a:xfrm flipH="1" flipV="1">
            <a:off x="5455855" y="3745279"/>
            <a:ext cx="1751191" cy="357760"/>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16" name="Oval 15">
            <a:extLst>
              <a:ext uri="{FF2B5EF4-FFF2-40B4-BE49-F238E27FC236}">
                <a16:creationId xmlns:a16="http://schemas.microsoft.com/office/drawing/2014/main" id="{1F79CE1D-5997-8DB1-5717-5CF2CE62D663}"/>
              </a:ext>
            </a:extLst>
          </p:cNvPr>
          <p:cNvSpPr/>
          <p:nvPr/>
        </p:nvSpPr>
        <p:spPr>
          <a:xfrm>
            <a:off x="5416831" y="3706255"/>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97D83417-1652-6DE5-25F5-5D7E3937BD3A}"/>
              </a:ext>
            </a:extLst>
          </p:cNvPr>
          <p:cNvCxnSpPr>
            <a:cxnSpLocks/>
            <a:stCxn id="572" idx="3"/>
            <a:endCxn id="50" idx="2"/>
          </p:cNvCxnSpPr>
          <p:nvPr/>
        </p:nvCxnSpPr>
        <p:spPr>
          <a:xfrm>
            <a:off x="1936951" y="798325"/>
            <a:ext cx="2194374" cy="290767"/>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0" name="Oval 49">
            <a:extLst>
              <a:ext uri="{FF2B5EF4-FFF2-40B4-BE49-F238E27FC236}">
                <a16:creationId xmlns:a16="http://schemas.microsoft.com/office/drawing/2014/main" id="{674417B5-FAA8-0A68-025A-97BFFD13E431}"/>
              </a:ext>
            </a:extLst>
          </p:cNvPr>
          <p:cNvSpPr/>
          <p:nvPr/>
        </p:nvSpPr>
        <p:spPr>
          <a:xfrm>
            <a:off x="4131325" y="1066232"/>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4A9F0AB3-15CF-1FFD-5CDC-6348990A9740}"/>
              </a:ext>
            </a:extLst>
          </p:cNvPr>
          <p:cNvCxnSpPr>
            <a:cxnSpLocks/>
            <a:stCxn id="565" idx="3"/>
            <a:endCxn id="53" idx="2"/>
          </p:cNvCxnSpPr>
          <p:nvPr/>
        </p:nvCxnSpPr>
        <p:spPr>
          <a:xfrm>
            <a:off x="1936951" y="1187059"/>
            <a:ext cx="1900293" cy="577702"/>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3" name="Oval 52">
            <a:extLst>
              <a:ext uri="{FF2B5EF4-FFF2-40B4-BE49-F238E27FC236}">
                <a16:creationId xmlns:a16="http://schemas.microsoft.com/office/drawing/2014/main" id="{A87241C8-D605-0683-9A66-978E40597A15}"/>
              </a:ext>
            </a:extLst>
          </p:cNvPr>
          <p:cNvSpPr/>
          <p:nvPr/>
        </p:nvSpPr>
        <p:spPr>
          <a:xfrm>
            <a:off x="3837244" y="1741901"/>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B6D4F9BB-0E00-6874-93B4-0F4C6D4E8251}"/>
              </a:ext>
            </a:extLst>
          </p:cNvPr>
          <p:cNvCxnSpPr>
            <a:cxnSpLocks/>
            <a:stCxn id="563" idx="3"/>
            <a:endCxn id="56" idx="2"/>
          </p:cNvCxnSpPr>
          <p:nvPr/>
        </p:nvCxnSpPr>
        <p:spPr>
          <a:xfrm flipV="1">
            <a:off x="1936953" y="2201416"/>
            <a:ext cx="2480393" cy="302124"/>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6" name="Oval 55">
            <a:extLst>
              <a:ext uri="{FF2B5EF4-FFF2-40B4-BE49-F238E27FC236}">
                <a16:creationId xmlns:a16="http://schemas.microsoft.com/office/drawing/2014/main" id="{ADDBEE99-0890-2709-4824-2FB0DF525D1A}"/>
              </a:ext>
            </a:extLst>
          </p:cNvPr>
          <p:cNvSpPr/>
          <p:nvPr/>
        </p:nvSpPr>
        <p:spPr>
          <a:xfrm>
            <a:off x="4417346" y="2178556"/>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58" name="Straight Connector 57">
            <a:extLst>
              <a:ext uri="{FF2B5EF4-FFF2-40B4-BE49-F238E27FC236}">
                <a16:creationId xmlns:a16="http://schemas.microsoft.com/office/drawing/2014/main" id="{6D40586F-3C42-2CE6-67D8-645F8664158C}"/>
              </a:ext>
            </a:extLst>
          </p:cNvPr>
          <p:cNvCxnSpPr>
            <a:cxnSpLocks/>
            <a:stCxn id="564" idx="1"/>
            <a:endCxn id="59" idx="6"/>
          </p:cNvCxnSpPr>
          <p:nvPr/>
        </p:nvCxnSpPr>
        <p:spPr>
          <a:xfrm flipH="1">
            <a:off x="5731803" y="794147"/>
            <a:ext cx="1468552" cy="584417"/>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9" name="Oval 58">
            <a:extLst>
              <a:ext uri="{FF2B5EF4-FFF2-40B4-BE49-F238E27FC236}">
                <a16:creationId xmlns:a16="http://schemas.microsoft.com/office/drawing/2014/main" id="{06612D38-6DCC-DCB1-CEA1-94B212D7EF5F}"/>
              </a:ext>
            </a:extLst>
          </p:cNvPr>
          <p:cNvSpPr/>
          <p:nvPr/>
        </p:nvSpPr>
        <p:spPr>
          <a:xfrm>
            <a:off x="5686084" y="1355704"/>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61" name="Straight Connector 60">
            <a:extLst>
              <a:ext uri="{FF2B5EF4-FFF2-40B4-BE49-F238E27FC236}">
                <a16:creationId xmlns:a16="http://schemas.microsoft.com/office/drawing/2014/main" id="{9965620D-BD17-F430-2F57-FB1457B78CC3}"/>
              </a:ext>
            </a:extLst>
          </p:cNvPr>
          <p:cNvCxnSpPr>
            <a:cxnSpLocks/>
            <a:stCxn id="569" idx="1"/>
            <a:endCxn id="62" idx="6"/>
          </p:cNvCxnSpPr>
          <p:nvPr/>
        </p:nvCxnSpPr>
        <p:spPr>
          <a:xfrm flipH="1">
            <a:off x="5416831" y="1187059"/>
            <a:ext cx="1783523" cy="723164"/>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62" name="Oval 61">
            <a:extLst>
              <a:ext uri="{FF2B5EF4-FFF2-40B4-BE49-F238E27FC236}">
                <a16:creationId xmlns:a16="http://schemas.microsoft.com/office/drawing/2014/main" id="{8835EBA1-9824-2C02-833C-229E3769CF52}"/>
              </a:ext>
            </a:extLst>
          </p:cNvPr>
          <p:cNvSpPr/>
          <p:nvPr/>
        </p:nvSpPr>
        <p:spPr>
          <a:xfrm>
            <a:off x="5371112" y="1887363"/>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514" name="Straight Connector 513">
            <a:extLst>
              <a:ext uri="{FF2B5EF4-FFF2-40B4-BE49-F238E27FC236}">
                <a16:creationId xmlns:a16="http://schemas.microsoft.com/office/drawing/2014/main" id="{6D81CD33-6939-9BAC-DC80-2BCD21A628EB}"/>
              </a:ext>
            </a:extLst>
          </p:cNvPr>
          <p:cNvCxnSpPr>
            <a:cxnSpLocks/>
            <a:stCxn id="567" idx="1"/>
            <a:endCxn id="515" idx="7"/>
          </p:cNvCxnSpPr>
          <p:nvPr/>
        </p:nvCxnSpPr>
        <p:spPr>
          <a:xfrm flipH="1">
            <a:off x="5679389" y="2178856"/>
            <a:ext cx="1534348" cy="300299"/>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15" name="Oval 514">
            <a:extLst>
              <a:ext uri="{FF2B5EF4-FFF2-40B4-BE49-F238E27FC236}">
                <a16:creationId xmlns:a16="http://schemas.microsoft.com/office/drawing/2014/main" id="{2F09EACD-5902-95F6-7C76-C3870BB09FD9}"/>
              </a:ext>
            </a:extLst>
          </p:cNvPr>
          <p:cNvSpPr/>
          <p:nvPr/>
        </p:nvSpPr>
        <p:spPr>
          <a:xfrm>
            <a:off x="5640365" y="2472460"/>
            <a:ext cx="45719" cy="45719"/>
          </a:xfrm>
          <a:prstGeom prst="ellipse">
            <a:avLst/>
          </a:prstGeom>
          <a:solidFill>
            <a:srgbClr val="9B214A"/>
          </a:solidFill>
          <a:ln w="12700">
            <a:solidFill>
              <a:srgbClr val="9B214A"/>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519" name="Straight Connector 518">
            <a:extLst>
              <a:ext uri="{FF2B5EF4-FFF2-40B4-BE49-F238E27FC236}">
                <a16:creationId xmlns:a16="http://schemas.microsoft.com/office/drawing/2014/main" id="{0CFEF71A-A57A-F263-4761-42040B5E90D8}"/>
              </a:ext>
            </a:extLst>
          </p:cNvPr>
          <p:cNvCxnSpPr>
            <a:cxnSpLocks/>
            <a:stCxn id="568" idx="1"/>
            <a:endCxn id="515" idx="5"/>
          </p:cNvCxnSpPr>
          <p:nvPr/>
        </p:nvCxnSpPr>
        <p:spPr>
          <a:xfrm flipH="1" flipV="1">
            <a:off x="5679389" y="2511484"/>
            <a:ext cx="1520964" cy="149427"/>
          </a:xfrm>
          <a:prstGeom prst="line">
            <a:avLst/>
          </a:prstGeom>
          <a:ln w="12700"/>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g2a71ae42c78_0_1437"/>
          <p:cNvPicPr preferRelativeResize="0"/>
          <p:nvPr/>
        </p:nvPicPr>
        <p:blipFill rotWithShape="1">
          <a:blip r:embed="rId3">
            <a:alphaModFix/>
          </a:blip>
          <a:srcRect/>
          <a:stretch/>
        </p:blipFill>
        <p:spPr>
          <a:xfrm flipH="1">
            <a:off x="4655100" y="0"/>
            <a:ext cx="4488900" cy="5143500"/>
          </a:xfrm>
          <a:prstGeom prst="rect">
            <a:avLst/>
          </a:prstGeom>
          <a:noFill/>
          <a:ln>
            <a:noFill/>
          </a:ln>
        </p:spPr>
      </p:pic>
      <p:sp>
        <p:nvSpPr>
          <p:cNvPr id="653" name="Google Shape;653;g2a71ae42c78_0_1437"/>
          <p:cNvSpPr txBox="1">
            <a:spLocks noGrp="1"/>
          </p:cNvSpPr>
          <p:nvPr>
            <p:ph type="title" idx="4294967295"/>
          </p:nvPr>
        </p:nvSpPr>
        <p:spPr>
          <a:xfrm>
            <a:off x="332185" y="334963"/>
            <a:ext cx="8479500" cy="923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000"/>
              <a:buNone/>
            </a:pPr>
            <a:r>
              <a:rPr lang="en-US" sz="2000" b="1">
                <a:solidFill>
                  <a:srgbClr val="000000"/>
                </a:solidFill>
                <a:latin typeface="Calibri"/>
                <a:ea typeface="Calibri"/>
                <a:cs typeface="Calibri"/>
                <a:sym typeface="Calibri"/>
              </a:rPr>
              <a:t>Challenges associated with </a:t>
            </a:r>
            <a:br>
              <a:rPr lang="en-US" sz="2000" b="1">
                <a:solidFill>
                  <a:srgbClr val="000000"/>
                </a:solidFill>
                <a:latin typeface="Calibri"/>
                <a:ea typeface="Calibri"/>
                <a:cs typeface="Calibri"/>
                <a:sym typeface="Calibri"/>
              </a:rPr>
            </a:br>
            <a:r>
              <a:rPr lang="en-US" sz="2000" b="1">
                <a:solidFill>
                  <a:srgbClr val="000000"/>
                </a:solidFill>
                <a:latin typeface="Calibri"/>
                <a:ea typeface="Calibri"/>
                <a:cs typeface="Calibri"/>
                <a:sym typeface="Calibri"/>
              </a:rPr>
              <a:t>the Programme</a:t>
            </a: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2000" b="1">
              <a:solidFill>
                <a:schemeClr val="dk2"/>
              </a:solidFill>
              <a:latin typeface="Calibri"/>
              <a:ea typeface="Calibri"/>
              <a:cs typeface="Calibri"/>
              <a:sym typeface="Calibri"/>
            </a:endParaRPr>
          </a:p>
        </p:txBody>
      </p:sp>
      <p:sp>
        <p:nvSpPr>
          <p:cNvPr id="654" name="Google Shape;654;g2a71ae42c78_0_1437"/>
          <p:cNvSpPr txBox="1"/>
          <p:nvPr/>
        </p:nvSpPr>
        <p:spPr>
          <a:xfrm>
            <a:off x="332175" y="1087450"/>
            <a:ext cx="6361200" cy="3348000"/>
          </a:xfrm>
          <a:prstGeom prst="rect">
            <a:avLst/>
          </a:prstGeom>
          <a:solidFill>
            <a:srgbClr val="F2F2F2"/>
          </a:solidFill>
          <a:ln>
            <a:noFill/>
          </a:ln>
        </p:spPr>
        <p:txBody>
          <a:bodyPr spcFirstLastPara="1" wrap="square" lIns="108000" tIns="45700" rIns="108000" bIns="45700" anchor="ctr" anchorCtr="0">
            <a:noAutofit/>
          </a:bodyPr>
          <a:lstStyle/>
          <a:p>
            <a:pPr marL="0" marR="0" lvl="0" indent="0" algn="l" rtl="0">
              <a:lnSpc>
                <a:spcPct val="100000"/>
              </a:lnSpc>
              <a:spcBef>
                <a:spcPts val="3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55" name="Google Shape;655;g2a71ae42c78_0_1437"/>
          <p:cNvSpPr/>
          <p:nvPr/>
        </p:nvSpPr>
        <p:spPr>
          <a:xfrm>
            <a:off x="331800" y="4386550"/>
            <a:ext cx="6361200" cy="48900"/>
          </a:xfrm>
          <a:prstGeom prst="rect">
            <a:avLst/>
          </a:prstGeom>
          <a:solidFill>
            <a:srgbClr val="E5183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sp>
        <p:nvSpPr>
          <p:cNvPr id="657" name="Google Shape;657;g2a71ae42c78_0_1437"/>
          <p:cNvSpPr txBox="1"/>
          <p:nvPr/>
        </p:nvSpPr>
        <p:spPr>
          <a:xfrm>
            <a:off x="1033500" y="2109725"/>
            <a:ext cx="5659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an </a:t>
            </a:r>
            <a:r>
              <a:rPr lang="en-US" sz="1400" b="1" i="0" u="none" strike="noStrike" cap="none">
                <a:solidFill>
                  <a:srgbClr val="000000"/>
                </a:solidFill>
                <a:latin typeface="Calibri"/>
                <a:ea typeface="Calibri"/>
                <a:cs typeface="Calibri"/>
                <a:sym typeface="Calibri"/>
              </a:rPr>
              <a:t>increased commitment of human resources</a:t>
            </a:r>
            <a:r>
              <a:rPr lang="en-US" sz="1400" b="0" i="0" u="none" strike="noStrike" cap="none">
                <a:solidFill>
                  <a:srgbClr val="000000"/>
                </a:solidFill>
                <a:latin typeface="Calibri"/>
                <a:ea typeface="Calibri"/>
                <a:cs typeface="Calibri"/>
                <a:sym typeface="Calibri"/>
              </a:rPr>
              <a:t>, especially during the initial audit phase</a:t>
            </a:r>
            <a:endParaRPr sz="1400" b="0" i="0" u="none" strike="noStrike" cap="none">
              <a:solidFill>
                <a:srgbClr val="000000"/>
              </a:solidFill>
              <a:latin typeface="Calibri"/>
              <a:ea typeface="Calibri"/>
              <a:cs typeface="Calibri"/>
              <a:sym typeface="Calibri"/>
            </a:endParaRPr>
          </a:p>
        </p:txBody>
      </p:sp>
      <p:sp>
        <p:nvSpPr>
          <p:cNvPr id="658" name="Google Shape;658;g2a71ae42c78_0_1437"/>
          <p:cNvSpPr txBox="1"/>
          <p:nvPr/>
        </p:nvSpPr>
        <p:spPr>
          <a:xfrm>
            <a:off x="1033575" y="2834875"/>
            <a:ext cx="5659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implementation of changes </a:t>
            </a:r>
            <a:r>
              <a:rPr lang="en-US" sz="1400" b="0" i="0" u="none" strike="noStrike" cap="none">
                <a:solidFill>
                  <a:srgbClr val="000000"/>
                </a:solidFill>
                <a:latin typeface="Calibri"/>
                <a:ea typeface="Calibri"/>
                <a:cs typeface="Calibri"/>
                <a:sym typeface="Calibri"/>
              </a:rPr>
              <a:t>in certain areas of the TCF, involving the structuring and documentation of specific elements</a:t>
            </a:r>
            <a:endParaRPr sz="1400" b="0" i="0" u="none" strike="noStrike" cap="none">
              <a:solidFill>
                <a:srgbClr val="000000"/>
              </a:solidFill>
              <a:latin typeface="Calibri"/>
              <a:ea typeface="Calibri"/>
              <a:cs typeface="Calibri"/>
              <a:sym typeface="Calibri"/>
            </a:endParaRPr>
          </a:p>
        </p:txBody>
      </p:sp>
      <p:sp>
        <p:nvSpPr>
          <p:cNvPr id="659" name="Google Shape;659;g2a71ae42c78_0_1437"/>
          <p:cNvSpPr txBox="1"/>
          <p:nvPr/>
        </p:nvSpPr>
        <p:spPr>
          <a:xfrm>
            <a:off x="1033425" y="3719550"/>
            <a:ext cx="5873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reporting </a:t>
            </a:r>
            <a:r>
              <a:rPr lang="en-US" sz="14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significant tax issues </a:t>
            </a:r>
            <a:r>
              <a:rPr lang="en-US" sz="14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to the Head of the </a:t>
            </a:r>
            <a:r>
              <a:rPr lang="en-US" sz="14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NRA</a:t>
            </a:r>
            <a:endParaRPr sz="1400" b="0" i="0" u="none" strike="noStrike" cap="none">
              <a:solidFill>
                <a:srgbClr val="000000"/>
              </a:solidFill>
              <a:latin typeface="Calibri"/>
              <a:ea typeface="Calibri"/>
              <a:cs typeface="Calibri"/>
              <a:sym typeface="Calibri"/>
            </a:endParaRPr>
          </a:p>
        </p:txBody>
      </p:sp>
      <p:sp>
        <p:nvSpPr>
          <p:cNvPr id="660" name="Google Shape;660;g2a71ae42c78_0_1437"/>
          <p:cNvSpPr txBox="1"/>
          <p:nvPr/>
        </p:nvSpPr>
        <p:spPr>
          <a:xfrm>
            <a:off x="474525" y="1182750"/>
            <a:ext cx="6218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 taxpayer deciding to cooperate with the NRA within the Cooperative Compliance Programme should be ready for:</a:t>
            </a:r>
            <a:endParaRPr sz="1400" b="1" i="0" u="none" strike="noStrike" cap="none">
              <a:solidFill>
                <a:srgbClr val="EA2F3D"/>
              </a:solidFill>
              <a:latin typeface="Calibri"/>
              <a:ea typeface="Calibri"/>
              <a:cs typeface="Calibri"/>
              <a:sym typeface="Calibri"/>
            </a:endParaRPr>
          </a:p>
        </p:txBody>
      </p:sp>
      <p:grpSp>
        <p:nvGrpSpPr>
          <p:cNvPr id="661" name="Google Shape;661;g2a71ae42c78_0_1437"/>
          <p:cNvGrpSpPr/>
          <p:nvPr/>
        </p:nvGrpSpPr>
        <p:grpSpPr>
          <a:xfrm>
            <a:off x="521713" y="3810891"/>
            <a:ext cx="457198" cy="455479"/>
            <a:chOff x="5035550" y="3784600"/>
            <a:chExt cx="422276" cy="420688"/>
          </a:xfrm>
        </p:grpSpPr>
        <p:sp>
          <p:nvSpPr>
            <p:cNvPr id="662" name="Google Shape;662;g2a71ae42c78_0_1437"/>
            <p:cNvSpPr/>
            <p:nvPr/>
          </p:nvSpPr>
          <p:spPr>
            <a:xfrm>
              <a:off x="5035550" y="3784600"/>
              <a:ext cx="422275" cy="420688"/>
            </a:xfrm>
            <a:custGeom>
              <a:avLst/>
              <a:gdLst/>
              <a:ahLst/>
              <a:cxnLst/>
              <a:rect l="l" t="t" r="r" b="b"/>
              <a:pathLst>
                <a:path w="192" h="192" extrusionOk="0">
                  <a:moveTo>
                    <a:pt x="184" y="184"/>
                  </a:moveTo>
                  <a:cubicBezTo>
                    <a:pt x="158" y="184"/>
                    <a:pt x="158" y="184"/>
                    <a:pt x="158" y="184"/>
                  </a:cubicBezTo>
                  <a:cubicBezTo>
                    <a:pt x="154" y="152"/>
                    <a:pt x="154" y="152"/>
                    <a:pt x="154" y="152"/>
                  </a:cubicBezTo>
                  <a:cubicBezTo>
                    <a:pt x="152" y="144"/>
                    <a:pt x="145" y="137"/>
                    <a:pt x="137" y="134"/>
                  </a:cubicBezTo>
                  <a:cubicBezTo>
                    <a:pt x="112" y="126"/>
                    <a:pt x="112" y="126"/>
                    <a:pt x="112" y="126"/>
                  </a:cubicBezTo>
                  <a:cubicBezTo>
                    <a:pt x="109" y="125"/>
                    <a:pt x="106" y="126"/>
                    <a:pt x="103" y="128"/>
                  </a:cubicBezTo>
                  <a:cubicBezTo>
                    <a:pt x="102" y="130"/>
                    <a:pt x="102" y="130"/>
                    <a:pt x="102" y="130"/>
                  </a:cubicBezTo>
                  <a:cubicBezTo>
                    <a:pt x="100" y="132"/>
                    <a:pt x="98" y="133"/>
                    <a:pt x="96" y="133"/>
                  </a:cubicBezTo>
                  <a:cubicBezTo>
                    <a:pt x="93" y="133"/>
                    <a:pt x="91" y="132"/>
                    <a:pt x="89" y="130"/>
                  </a:cubicBezTo>
                  <a:cubicBezTo>
                    <a:pt x="88" y="128"/>
                    <a:pt x="88" y="128"/>
                    <a:pt x="88" y="128"/>
                  </a:cubicBezTo>
                  <a:cubicBezTo>
                    <a:pt x="85" y="126"/>
                    <a:pt x="82" y="125"/>
                    <a:pt x="79" y="126"/>
                  </a:cubicBezTo>
                  <a:cubicBezTo>
                    <a:pt x="69" y="129"/>
                    <a:pt x="69" y="129"/>
                    <a:pt x="69" y="129"/>
                  </a:cubicBezTo>
                  <a:cubicBezTo>
                    <a:pt x="67" y="114"/>
                    <a:pt x="67" y="114"/>
                    <a:pt x="67" y="114"/>
                  </a:cubicBezTo>
                  <a:cubicBezTo>
                    <a:pt x="67" y="113"/>
                    <a:pt x="67" y="113"/>
                    <a:pt x="67" y="113"/>
                  </a:cubicBezTo>
                  <a:cubicBezTo>
                    <a:pt x="65" y="108"/>
                    <a:pt x="61" y="103"/>
                    <a:pt x="55" y="101"/>
                  </a:cubicBezTo>
                  <a:cubicBezTo>
                    <a:pt x="40" y="96"/>
                    <a:pt x="40" y="96"/>
                    <a:pt x="40" y="96"/>
                  </a:cubicBezTo>
                  <a:cubicBezTo>
                    <a:pt x="38" y="95"/>
                    <a:pt x="35" y="96"/>
                    <a:pt x="34" y="98"/>
                  </a:cubicBezTo>
                  <a:cubicBezTo>
                    <a:pt x="32" y="99"/>
                    <a:pt x="32" y="99"/>
                    <a:pt x="32" y="99"/>
                  </a:cubicBezTo>
                  <a:cubicBezTo>
                    <a:pt x="32" y="100"/>
                    <a:pt x="31" y="100"/>
                    <a:pt x="30" y="100"/>
                  </a:cubicBezTo>
                  <a:cubicBezTo>
                    <a:pt x="29" y="100"/>
                    <a:pt x="28" y="100"/>
                    <a:pt x="27" y="99"/>
                  </a:cubicBezTo>
                  <a:cubicBezTo>
                    <a:pt x="26" y="98"/>
                    <a:pt x="26" y="98"/>
                    <a:pt x="26" y="98"/>
                  </a:cubicBezTo>
                  <a:cubicBezTo>
                    <a:pt x="24" y="96"/>
                    <a:pt x="21" y="95"/>
                    <a:pt x="19" y="96"/>
                  </a:cubicBezTo>
                  <a:cubicBezTo>
                    <a:pt x="7" y="100"/>
                    <a:pt x="7" y="100"/>
                    <a:pt x="7" y="100"/>
                  </a:cubicBezTo>
                  <a:cubicBezTo>
                    <a:pt x="7" y="8"/>
                    <a:pt x="7" y="8"/>
                    <a:pt x="7" y="8"/>
                  </a:cubicBezTo>
                  <a:cubicBezTo>
                    <a:pt x="81" y="8"/>
                    <a:pt x="81" y="8"/>
                    <a:pt x="81" y="8"/>
                  </a:cubicBezTo>
                  <a:cubicBezTo>
                    <a:pt x="81" y="0"/>
                    <a:pt x="81" y="0"/>
                    <a:pt x="81" y="0"/>
                  </a:cubicBezTo>
                  <a:cubicBezTo>
                    <a:pt x="0" y="0"/>
                    <a:pt x="0" y="0"/>
                    <a:pt x="0" y="0"/>
                  </a:cubicBezTo>
                  <a:cubicBezTo>
                    <a:pt x="0" y="192"/>
                    <a:pt x="0" y="192"/>
                    <a:pt x="0" y="192"/>
                  </a:cubicBezTo>
                  <a:cubicBezTo>
                    <a:pt x="40" y="192"/>
                    <a:pt x="40" y="192"/>
                    <a:pt x="40" y="192"/>
                  </a:cubicBezTo>
                  <a:cubicBezTo>
                    <a:pt x="44" y="155"/>
                    <a:pt x="44" y="155"/>
                    <a:pt x="44" y="155"/>
                  </a:cubicBezTo>
                  <a:cubicBezTo>
                    <a:pt x="46" y="149"/>
                    <a:pt x="51" y="144"/>
                    <a:pt x="57" y="142"/>
                  </a:cubicBezTo>
                  <a:cubicBezTo>
                    <a:pt x="81" y="134"/>
                    <a:pt x="81" y="134"/>
                    <a:pt x="81" y="134"/>
                  </a:cubicBezTo>
                  <a:cubicBezTo>
                    <a:pt x="82" y="134"/>
                    <a:pt x="82" y="134"/>
                    <a:pt x="82" y="134"/>
                  </a:cubicBezTo>
                  <a:cubicBezTo>
                    <a:pt x="82" y="134"/>
                    <a:pt x="82" y="134"/>
                    <a:pt x="82" y="134"/>
                  </a:cubicBezTo>
                  <a:cubicBezTo>
                    <a:pt x="84" y="136"/>
                    <a:pt x="84" y="136"/>
                    <a:pt x="84" y="136"/>
                  </a:cubicBezTo>
                  <a:cubicBezTo>
                    <a:pt x="87" y="139"/>
                    <a:pt x="91" y="141"/>
                    <a:pt x="96" y="141"/>
                  </a:cubicBezTo>
                  <a:cubicBezTo>
                    <a:pt x="100" y="141"/>
                    <a:pt x="104" y="139"/>
                    <a:pt x="107" y="136"/>
                  </a:cubicBezTo>
                  <a:cubicBezTo>
                    <a:pt x="109" y="134"/>
                    <a:pt x="109" y="134"/>
                    <a:pt x="109" y="134"/>
                  </a:cubicBezTo>
                  <a:cubicBezTo>
                    <a:pt x="109" y="134"/>
                    <a:pt x="109" y="134"/>
                    <a:pt x="109" y="134"/>
                  </a:cubicBezTo>
                  <a:cubicBezTo>
                    <a:pt x="109" y="134"/>
                    <a:pt x="109" y="134"/>
                    <a:pt x="109" y="134"/>
                  </a:cubicBezTo>
                  <a:cubicBezTo>
                    <a:pt x="134" y="142"/>
                    <a:pt x="134" y="142"/>
                    <a:pt x="134" y="142"/>
                  </a:cubicBezTo>
                  <a:cubicBezTo>
                    <a:pt x="140" y="144"/>
                    <a:pt x="145" y="149"/>
                    <a:pt x="146" y="154"/>
                  </a:cubicBezTo>
                  <a:cubicBezTo>
                    <a:pt x="151" y="192"/>
                    <a:pt x="151" y="192"/>
                    <a:pt x="151" y="192"/>
                  </a:cubicBezTo>
                  <a:cubicBezTo>
                    <a:pt x="192" y="192"/>
                    <a:pt x="192" y="192"/>
                    <a:pt x="192" y="192"/>
                  </a:cubicBezTo>
                  <a:cubicBezTo>
                    <a:pt x="192" y="88"/>
                    <a:pt x="192" y="88"/>
                    <a:pt x="192" y="88"/>
                  </a:cubicBezTo>
                  <a:cubicBezTo>
                    <a:pt x="184" y="88"/>
                    <a:pt x="184" y="88"/>
                    <a:pt x="184" y="88"/>
                  </a:cubicBezTo>
                  <a:lnTo>
                    <a:pt x="184" y="184"/>
                  </a:lnTo>
                  <a:close/>
                  <a:moveTo>
                    <a:pt x="33" y="184"/>
                  </a:moveTo>
                  <a:cubicBezTo>
                    <a:pt x="7" y="184"/>
                    <a:pt x="7" y="184"/>
                    <a:pt x="7" y="184"/>
                  </a:cubicBezTo>
                  <a:cubicBezTo>
                    <a:pt x="7" y="109"/>
                    <a:pt x="7" y="109"/>
                    <a:pt x="7" y="109"/>
                  </a:cubicBezTo>
                  <a:cubicBezTo>
                    <a:pt x="21" y="104"/>
                    <a:pt x="21" y="104"/>
                    <a:pt x="21" y="104"/>
                  </a:cubicBezTo>
                  <a:cubicBezTo>
                    <a:pt x="21" y="105"/>
                    <a:pt x="21" y="105"/>
                    <a:pt x="21" y="105"/>
                  </a:cubicBezTo>
                  <a:cubicBezTo>
                    <a:pt x="24" y="107"/>
                    <a:pt x="27" y="108"/>
                    <a:pt x="30" y="108"/>
                  </a:cubicBezTo>
                  <a:cubicBezTo>
                    <a:pt x="33" y="108"/>
                    <a:pt x="36" y="107"/>
                    <a:pt x="38" y="105"/>
                  </a:cubicBezTo>
                  <a:cubicBezTo>
                    <a:pt x="39" y="104"/>
                    <a:pt x="39" y="104"/>
                    <a:pt x="39" y="104"/>
                  </a:cubicBezTo>
                  <a:cubicBezTo>
                    <a:pt x="53" y="109"/>
                    <a:pt x="53" y="109"/>
                    <a:pt x="53" y="109"/>
                  </a:cubicBezTo>
                  <a:cubicBezTo>
                    <a:pt x="56" y="110"/>
                    <a:pt x="58" y="112"/>
                    <a:pt x="59" y="115"/>
                  </a:cubicBezTo>
                  <a:cubicBezTo>
                    <a:pt x="61" y="132"/>
                    <a:pt x="61" y="132"/>
                    <a:pt x="61" y="132"/>
                  </a:cubicBezTo>
                  <a:cubicBezTo>
                    <a:pt x="54" y="134"/>
                    <a:pt x="54" y="134"/>
                    <a:pt x="54" y="134"/>
                  </a:cubicBezTo>
                  <a:cubicBezTo>
                    <a:pt x="46" y="137"/>
                    <a:pt x="39" y="144"/>
                    <a:pt x="37" y="153"/>
                  </a:cubicBezTo>
                  <a:lnTo>
                    <a:pt x="33" y="184"/>
                  </a:lnTo>
                  <a:close/>
                </a:path>
              </a:pathLst>
            </a:custGeom>
            <a:solidFill>
              <a:srgbClr val="DF0F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3" name="Google Shape;663;g2a71ae42c78_0_1437"/>
            <p:cNvSpPr/>
            <p:nvPr/>
          </p:nvSpPr>
          <p:spPr>
            <a:xfrm>
              <a:off x="5195888" y="3919538"/>
              <a:ext cx="98425" cy="134938"/>
            </a:xfrm>
            <a:custGeom>
              <a:avLst/>
              <a:gdLst/>
              <a:ahLst/>
              <a:cxnLst/>
              <a:rect l="l" t="t" r="r" b="b"/>
              <a:pathLst>
                <a:path w="45" h="61" extrusionOk="0">
                  <a:moveTo>
                    <a:pt x="23" y="0"/>
                  </a:moveTo>
                  <a:cubicBezTo>
                    <a:pt x="10" y="0"/>
                    <a:pt x="0" y="11"/>
                    <a:pt x="0" y="25"/>
                  </a:cubicBezTo>
                  <a:cubicBezTo>
                    <a:pt x="0" y="38"/>
                    <a:pt x="3" y="48"/>
                    <a:pt x="8" y="53"/>
                  </a:cubicBezTo>
                  <a:cubicBezTo>
                    <a:pt x="12" y="58"/>
                    <a:pt x="16" y="61"/>
                    <a:pt x="23" y="61"/>
                  </a:cubicBezTo>
                  <a:cubicBezTo>
                    <a:pt x="30" y="61"/>
                    <a:pt x="34" y="57"/>
                    <a:pt x="38" y="53"/>
                  </a:cubicBezTo>
                  <a:cubicBezTo>
                    <a:pt x="43" y="48"/>
                    <a:pt x="45" y="38"/>
                    <a:pt x="45" y="25"/>
                  </a:cubicBezTo>
                  <a:cubicBezTo>
                    <a:pt x="45" y="11"/>
                    <a:pt x="35" y="0"/>
                    <a:pt x="23" y="0"/>
                  </a:cubicBezTo>
                  <a:close/>
                  <a:moveTo>
                    <a:pt x="23" y="54"/>
                  </a:moveTo>
                  <a:cubicBezTo>
                    <a:pt x="20" y="54"/>
                    <a:pt x="18" y="52"/>
                    <a:pt x="14" y="48"/>
                  </a:cubicBezTo>
                  <a:cubicBezTo>
                    <a:pt x="10" y="44"/>
                    <a:pt x="8" y="36"/>
                    <a:pt x="8" y="25"/>
                  </a:cubicBezTo>
                  <a:cubicBezTo>
                    <a:pt x="8" y="15"/>
                    <a:pt x="15" y="8"/>
                    <a:pt x="23" y="8"/>
                  </a:cubicBezTo>
                  <a:cubicBezTo>
                    <a:pt x="31" y="8"/>
                    <a:pt x="37" y="15"/>
                    <a:pt x="37" y="25"/>
                  </a:cubicBezTo>
                  <a:cubicBezTo>
                    <a:pt x="37" y="35"/>
                    <a:pt x="35" y="44"/>
                    <a:pt x="32" y="48"/>
                  </a:cubicBezTo>
                  <a:cubicBezTo>
                    <a:pt x="28" y="52"/>
                    <a:pt x="26" y="54"/>
                    <a:pt x="23" y="54"/>
                  </a:cubicBezTo>
                  <a:close/>
                </a:path>
              </a:pathLst>
            </a:custGeom>
            <a:solidFill>
              <a:srgbClr val="DF0F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4" name="Google Shape;664;g2a71ae42c78_0_1437"/>
            <p:cNvSpPr/>
            <p:nvPr/>
          </p:nvSpPr>
          <p:spPr>
            <a:xfrm>
              <a:off x="5068888" y="3898900"/>
              <a:ext cx="65088" cy="88900"/>
            </a:xfrm>
            <a:custGeom>
              <a:avLst/>
              <a:gdLst/>
              <a:ahLst/>
              <a:cxnLst/>
              <a:rect l="l" t="t" r="r" b="b"/>
              <a:pathLst>
                <a:path w="30" h="41" extrusionOk="0">
                  <a:moveTo>
                    <a:pt x="0" y="17"/>
                  </a:moveTo>
                  <a:cubicBezTo>
                    <a:pt x="0" y="25"/>
                    <a:pt x="1" y="31"/>
                    <a:pt x="5" y="35"/>
                  </a:cubicBezTo>
                  <a:cubicBezTo>
                    <a:pt x="7" y="38"/>
                    <a:pt x="10" y="41"/>
                    <a:pt x="15" y="41"/>
                  </a:cubicBezTo>
                  <a:cubicBezTo>
                    <a:pt x="20" y="41"/>
                    <a:pt x="23" y="38"/>
                    <a:pt x="25" y="35"/>
                  </a:cubicBezTo>
                  <a:cubicBezTo>
                    <a:pt x="29" y="31"/>
                    <a:pt x="30" y="25"/>
                    <a:pt x="30" y="17"/>
                  </a:cubicBezTo>
                  <a:cubicBezTo>
                    <a:pt x="30" y="7"/>
                    <a:pt x="24" y="0"/>
                    <a:pt x="15" y="0"/>
                  </a:cubicBezTo>
                  <a:cubicBezTo>
                    <a:pt x="6" y="0"/>
                    <a:pt x="0" y="7"/>
                    <a:pt x="0" y="17"/>
                  </a:cubicBezTo>
                  <a:close/>
                  <a:moveTo>
                    <a:pt x="15" y="33"/>
                  </a:moveTo>
                  <a:cubicBezTo>
                    <a:pt x="14" y="33"/>
                    <a:pt x="13" y="33"/>
                    <a:pt x="11" y="30"/>
                  </a:cubicBezTo>
                  <a:cubicBezTo>
                    <a:pt x="9" y="28"/>
                    <a:pt x="8" y="23"/>
                    <a:pt x="8" y="17"/>
                  </a:cubicBezTo>
                  <a:cubicBezTo>
                    <a:pt x="8" y="12"/>
                    <a:pt x="11" y="8"/>
                    <a:pt x="15" y="8"/>
                  </a:cubicBezTo>
                  <a:cubicBezTo>
                    <a:pt x="19" y="8"/>
                    <a:pt x="23" y="12"/>
                    <a:pt x="23" y="17"/>
                  </a:cubicBezTo>
                  <a:cubicBezTo>
                    <a:pt x="23" y="23"/>
                    <a:pt x="21" y="27"/>
                    <a:pt x="20" y="30"/>
                  </a:cubicBezTo>
                  <a:cubicBezTo>
                    <a:pt x="17" y="33"/>
                    <a:pt x="16" y="33"/>
                    <a:pt x="15" y="33"/>
                  </a:cubicBezTo>
                  <a:close/>
                </a:path>
              </a:pathLst>
            </a:custGeom>
            <a:solidFill>
              <a:srgbClr val="DF0F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5" name="Google Shape;665;g2a71ae42c78_0_1437"/>
            <p:cNvSpPr/>
            <p:nvPr/>
          </p:nvSpPr>
          <p:spPr>
            <a:xfrm>
              <a:off x="5237163" y="3784600"/>
              <a:ext cx="220663" cy="242888"/>
            </a:xfrm>
            <a:custGeom>
              <a:avLst/>
              <a:gdLst/>
              <a:ahLst/>
              <a:cxnLst/>
              <a:rect l="l" t="t" r="r" b="b"/>
              <a:pathLst>
                <a:path w="139" h="153" extrusionOk="0">
                  <a:moveTo>
                    <a:pt x="0" y="0"/>
                  </a:moveTo>
                  <a:lnTo>
                    <a:pt x="0" y="74"/>
                  </a:lnTo>
                  <a:lnTo>
                    <a:pt x="10" y="74"/>
                  </a:lnTo>
                  <a:lnTo>
                    <a:pt x="10" y="9"/>
                  </a:lnTo>
                  <a:lnTo>
                    <a:pt x="128" y="9"/>
                  </a:lnTo>
                  <a:lnTo>
                    <a:pt x="128" y="98"/>
                  </a:lnTo>
                  <a:lnTo>
                    <a:pt x="108" y="98"/>
                  </a:lnTo>
                  <a:lnTo>
                    <a:pt x="78" y="130"/>
                  </a:lnTo>
                  <a:lnTo>
                    <a:pt x="78" y="98"/>
                  </a:lnTo>
                  <a:lnTo>
                    <a:pt x="49" y="98"/>
                  </a:lnTo>
                  <a:lnTo>
                    <a:pt x="49" y="109"/>
                  </a:lnTo>
                  <a:lnTo>
                    <a:pt x="67" y="109"/>
                  </a:lnTo>
                  <a:lnTo>
                    <a:pt x="67" y="153"/>
                  </a:lnTo>
                  <a:lnTo>
                    <a:pt x="112" y="109"/>
                  </a:lnTo>
                  <a:lnTo>
                    <a:pt x="139" y="109"/>
                  </a:lnTo>
                  <a:lnTo>
                    <a:pt x="139" y="0"/>
                  </a:lnTo>
                  <a:lnTo>
                    <a:pt x="0" y="0"/>
                  </a:lnTo>
                  <a:close/>
                </a:path>
              </a:pathLst>
            </a:custGeom>
            <a:solidFill>
              <a:srgbClr val="DF0F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6" name="Google Shape;666;g2a71ae42c78_0_1437"/>
            <p:cNvSpPr/>
            <p:nvPr/>
          </p:nvSpPr>
          <p:spPr>
            <a:xfrm>
              <a:off x="5294313" y="3843338"/>
              <a:ext cx="103200" cy="17400"/>
            </a:xfrm>
            <a:prstGeom prst="rect">
              <a:avLst/>
            </a:prstGeom>
            <a:solidFill>
              <a:srgbClr val="DF0F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7" name="Google Shape;667;g2a71ae42c78_0_1437"/>
            <p:cNvSpPr/>
            <p:nvPr/>
          </p:nvSpPr>
          <p:spPr>
            <a:xfrm>
              <a:off x="5294313" y="3879850"/>
              <a:ext cx="103200" cy="15900"/>
            </a:xfrm>
            <a:prstGeom prst="rect">
              <a:avLst/>
            </a:prstGeom>
            <a:solidFill>
              <a:srgbClr val="DF0F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68" name="Google Shape;668;g2a71ae42c78_0_1437"/>
          <p:cNvGrpSpPr/>
          <p:nvPr/>
        </p:nvGrpSpPr>
        <p:grpSpPr>
          <a:xfrm>
            <a:off x="521715" y="2998300"/>
            <a:ext cx="457179" cy="455465"/>
            <a:chOff x="5661610" y="3492699"/>
            <a:chExt cx="211686" cy="211687"/>
          </a:xfrm>
        </p:grpSpPr>
        <p:sp>
          <p:nvSpPr>
            <p:cNvPr id="669" name="Google Shape;669;g2a71ae42c78_0_1437"/>
            <p:cNvSpPr/>
            <p:nvPr/>
          </p:nvSpPr>
          <p:spPr>
            <a:xfrm>
              <a:off x="5661610" y="3492699"/>
              <a:ext cx="211686" cy="211687"/>
            </a:xfrm>
            <a:custGeom>
              <a:avLst/>
              <a:gdLst/>
              <a:ahLst/>
              <a:cxnLst/>
              <a:rect l="l" t="t" r="r" b="b"/>
              <a:pathLst>
                <a:path w="634" h="635" extrusionOk="0">
                  <a:moveTo>
                    <a:pt x="634" y="93"/>
                  </a:moveTo>
                  <a:lnTo>
                    <a:pt x="513" y="93"/>
                  </a:lnTo>
                  <a:lnTo>
                    <a:pt x="513" y="0"/>
                  </a:lnTo>
                  <a:lnTo>
                    <a:pt x="364" y="0"/>
                  </a:lnTo>
                  <a:lnTo>
                    <a:pt x="364" y="42"/>
                  </a:lnTo>
                  <a:lnTo>
                    <a:pt x="243" y="42"/>
                  </a:lnTo>
                  <a:lnTo>
                    <a:pt x="243" y="114"/>
                  </a:lnTo>
                  <a:lnTo>
                    <a:pt x="148" y="114"/>
                  </a:lnTo>
                  <a:lnTo>
                    <a:pt x="148" y="0"/>
                  </a:lnTo>
                  <a:lnTo>
                    <a:pt x="0" y="0"/>
                  </a:lnTo>
                  <a:lnTo>
                    <a:pt x="0" y="635"/>
                  </a:lnTo>
                  <a:lnTo>
                    <a:pt x="634" y="635"/>
                  </a:lnTo>
                  <a:lnTo>
                    <a:pt x="634" y="93"/>
                  </a:lnTo>
                  <a:close/>
                  <a:moveTo>
                    <a:pt x="121" y="550"/>
                  </a:moveTo>
                  <a:lnTo>
                    <a:pt x="27" y="550"/>
                  </a:lnTo>
                  <a:lnTo>
                    <a:pt x="27" y="85"/>
                  </a:lnTo>
                  <a:lnTo>
                    <a:pt x="121" y="85"/>
                  </a:lnTo>
                  <a:lnTo>
                    <a:pt x="121" y="550"/>
                  </a:lnTo>
                  <a:close/>
                  <a:moveTo>
                    <a:pt x="121" y="28"/>
                  </a:moveTo>
                  <a:lnTo>
                    <a:pt x="121" y="58"/>
                  </a:lnTo>
                  <a:lnTo>
                    <a:pt x="27" y="58"/>
                  </a:lnTo>
                  <a:lnTo>
                    <a:pt x="27" y="28"/>
                  </a:lnTo>
                  <a:lnTo>
                    <a:pt x="121" y="28"/>
                  </a:lnTo>
                  <a:close/>
                  <a:moveTo>
                    <a:pt x="27" y="608"/>
                  </a:moveTo>
                  <a:lnTo>
                    <a:pt x="27" y="578"/>
                  </a:lnTo>
                  <a:lnTo>
                    <a:pt x="121" y="578"/>
                  </a:lnTo>
                  <a:lnTo>
                    <a:pt x="121" y="608"/>
                  </a:lnTo>
                  <a:lnTo>
                    <a:pt x="27" y="608"/>
                  </a:lnTo>
                  <a:close/>
                  <a:moveTo>
                    <a:pt x="148" y="608"/>
                  </a:moveTo>
                  <a:lnTo>
                    <a:pt x="148" y="140"/>
                  </a:lnTo>
                  <a:lnTo>
                    <a:pt x="243" y="140"/>
                  </a:lnTo>
                  <a:lnTo>
                    <a:pt x="243" y="608"/>
                  </a:lnTo>
                  <a:lnTo>
                    <a:pt x="148" y="608"/>
                  </a:lnTo>
                  <a:close/>
                  <a:moveTo>
                    <a:pt x="270" y="608"/>
                  </a:moveTo>
                  <a:lnTo>
                    <a:pt x="270" y="69"/>
                  </a:lnTo>
                  <a:lnTo>
                    <a:pt x="364" y="69"/>
                  </a:lnTo>
                  <a:lnTo>
                    <a:pt x="364" y="608"/>
                  </a:lnTo>
                  <a:lnTo>
                    <a:pt x="270" y="608"/>
                  </a:lnTo>
                  <a:close/>
                  <a:moveTo>
                    <a:pt x="391" y="85"/>
                  </a:moveTo>
                  <a:lnTo>
                    <a:pt x="485" y="85"/>
                  </a:lnTo>
                  <a:lnTo>
                    <a:pt x="485" y="550"/>
                  </a:lnTo>
                  <a:lnTo>
                    <a:pt x="391" y="550"/>
                  </a:lnTo>
                  <a:lnTo>
                    <a:pt x="391" y="85"/>
                  </a:lnTo>
                  <a:close/>
                  <a:moveTo>
                    <a:pt x="485" y="28"/>
                  </a:moveTo>
                  <a:lnTo>
                    <a:pt x="485" y="58"/>
                  </a:lnTo>
                  <a:lnTo>
                    <a:pt x="391" y="58"/>
                  </a:lnTo>
                  <a:lnTo>
                    <a:pt x="391" y="28"/>
                  </a:lnTo>
                  <a:lnTo>
                    <a:pt x="485" y="28"/>
                  </a:lnTo>
                  <a:close/>
                  <a:moveTo>
                    <a:pt x="391" y="608"/>
                  </a:moveTo>
                  <a:lnTo>
                    <a:pt x="391" y="578"/>
                  </a:lnTo>
                  <a:lnTo>
                    <a:pt x="485" y="578"/>
                  </a:lnTo>
                  <a:lnTo>
                    <a:pt x="485" y="608"/>
                  </a:lnTo>
                  <a:lnTo>
                    <a:pt x="391" y="608"/>
                  </a:lnTo>
                  <a:close/>
                  <a:moveTo>
                    <a:pt x="513" y="608"/>
                  </a:moveTo>
                  <a:lnTo>
                    <a:pt x="513" y="119"/>
                  </a:lnTo>
                  <a:lnTo>
                    <a:pt x="607" y="119"/>
                  </a:lnTo>
                  <a:lnTo>
                    <a:pt x="607" y="608"/>
                  </a:lnTo>
                  <a:lnTo>
                    <a:pt x="513" y="608"/>
                  </a:lnTo>
                  <a:close/>
                </a:path>
              </a:pathLst>
            </a:cu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0" name="Google Shape;670;g2a71ae42c78_0_1437"/>
            <p:cNvSpPr/>
            <p:nvPr/>
          </p:nvSpPr>
          <p:spPr>
            <a:xfrm>
              <a:off x="5684890" y="3640781"/>
              <a:ext cx="23100" cy="9000"/>
            </a:xfrm>
            <a:prstGeom prst="rect">
              <a:avLst/>
            </a:pr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1" name="Google Shape;671;g2a71ae42c78_0_1437"/>
            <p:cNvSpPr/>
            <p:nvPr/>
          </p:nvSpPr>
          <p:spPr>
            <a:xfrm>
              <a:off x="5684890" y="3623726"/>
              <a:ext cx="23100" cy="9000"/>
            </a:xfrm>
            <a:prstGeom prst="rect">
              <a:avLst/>
            </a:pr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2" name="Google Shape;672;g2a71ae42c78_0_1437"/>
            <p:cNvSpPr/>
            <p:nvPr/>
          </p:nvSpPr>
          <p:spPr>
            <a:xfrm>
              <a:off x="5684890" y="3501329"/>
              <a:ext cx="23100" cy="9000"/>
            </a:xfrm>
            <a:prstGeom prst="rect">
              <a:avLst/>
            </a:pr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73" name="Google Shape;673;g2a71ae42c78_0_1437"/>
          <p:cNvGrpSpPr/>
          <p:nvPr/>
        </p:nvGrpSpPr>
        <p:grpSpPr>
          <a:xfrm>
            <a:off x="535294" y="2185692"/>
            <a:ext cx="457174" cy="455472"/>
            <a:chOff x="8136831" y="618207"/>
            <a:chExt cx="212688" cy="212688"/>
          </a:xfrm>
        </p:grpSpPr>
        <p:sp>
          <p:nvSpPr>
            <p:cNvPr id="674" name="Google Shape;674;g2a71ae42c78_0_1437"/>
            <p:cNvSpPr/>
            <p:nvPr/>
          </p:nvSpPr>
          <p:spPr>
            <a:xfrm>
              <a:off x="8296347" y="684421"/>
              <a:ext cx="30097" cy="40130"/>
            </a:xfrm>
            <a:custGeom>
              <a:avLst/>
              <a:gdLst/>
              <a:ahLst/>
              <a:cxnLst/>
              <a:rect l="l" t="t" r="r" b="b"/>
              <a:pathLst>
                <a:path w="90" h="120" extrusionOk="0">
                  <a:moveTo>
                    <a:pt x="45" y="120"/>
                  </a:moveTo>
                  <a:lnTo>
                    <a:pt x="45" y="120"/>
                  </a:lnTo>
                  <a:lnTo>
                    <a:pt x="50" y="120"/>
                  </a:lnTo>
                  <a:lnTo>
                    <a:pt x="55" y="119"/>
                  </a:lnTo>
                  <a:lnTo>
                    <a:pt x="63" y="115"/>
                  </a:lnTo>
                  <a:lnTo>
                    <a:pt x="69" y="109"/>
                  </a:lnTo>
                  <a:lnTo>
                    <a:pt x="76" y="104"/>
                  </a:lnTo>
                  <a:lnTo>
                    <a:pt x="76" y="104"/>
                  </a:lnTo>
                  <a:lnTo>
                    <a:pt x="79" y="100"/>
                  </a:lnTo>
                  <a:lnTo>
                    <a:pt x="82" y="94"/>
                  </a:lnTo>
                  <a:lnTo>
                    <a:pt x="87" y="82"/>
                  </a:lnTo>
                  <a:lnTo>
                    <a:pt x="89" y="68"/>
                  </a:lnTo>
                  <a:lnTo>
                    <a:pt x="90" y="50"/>
                  </a:lnTo>
                  <a:lnTo>
                    <a:pt x="90" y="50"/>
                  </a:lnTo>
                  <a:lnTo>
                    <a:pt x="89" y="40"/>
                  </a:lnTo>
                  <a:lnTo>
                    <a:pt x="87" y="31"/>
                  </a:lnTo>
                  <a:lnTo>
                    <a:pt x="83" y="22"/>
                  </a:lnTo>
                  <a:lnTo>
                    <a:pt x="77" y="15"/>
                  </a:lnTo>
                  <a:lnTo>
                    <a:pt x="71" y="9"/>
                  </a:lnTo>
                  <a:lnTo>
                    <a:pt x="63" y="5"/>
                  </a:lnTo>
                  <a:lnTo>
                    <a:pt x="54" y="1"/>
                  </a:lnTo>
                  <a:lnTo>
                    <a:pt x="45" y="0"/>
                  </a:lnTo>
                  <a:lnTo>
                    <a:pt x="45" y="0"/>
                  </a:lnTo>
                  <a:lnTo>
                    <a:pt x="35" y="1"/>
                  </a:lnTo>
                  <a:lnTo>
                    <a:pt x="28" y="5"/>
                  </a:lnTo>
                  <a:lnTo>
                    <a:pt x="20" y="9"/>
                  </a:lnTo>
                  <a:lnTo>
                    <a:pt x="13" y="15"/>
                  </a:lnTo>
                  <a:lnTo>
                    <a:pt x="8" y="22"/>
                  </a:lnTo>
                  <a:lnTo>
                    <a:pt x="3" y="31"/>
                  </a:lnTo>
                  <a:lnTo>
                    <a:pt x="0" y="40"/>
                  </a:lnTo>
                  <a:lnTo>
                    <a:pt x="0" y="50"/>
                  </a:lnTo>
                  <a:lnTo>
                    <a:pt x="0" y="50"/>
                  </a:lnTo>
                  <a:lnTo>
                    <a:pt x="0" y="68"/>
                  </a:lnTo>
                  <a:lnTo>
                    <a:pt x="3" y="82"/>
                  </a:lnTo>
                  <a:lnTo>
                    <a:pt x="8" y="94"/>
                  </a:lnTo>
                  <a:lnTo>
                    <a:pt x="11" y="100"/>
                  </a:lnTo>
                  <a:lnTo>
                    <a:pt x="14" y="104"/>
                  </a:lnTo>
                  <a:lnTo>
                    <a:pt x="14" y="104"/>
                  </a:lnTo>
                  <a:lnTo>
                    <a:pt x="20" y="109"/>
                  </a:lnTo>
                  <a:lnTo>
                    <a:pt x="26" y="115"/>
                  </a:lnTo>
                  <a:lnTo>
                    <a:pt x="35" y="119"/>
                  </a:lnTo>
                  <a:lnTo>
                    <a:pt x="40" y="120"/>
                  </a:lnTo>
                  <a:lnTo>
                    <a:pt x="45" y="120"/>
                  </a:lnTo>
                  <a:lnTo>
                    <a:pt x="45" y="120"/>
                  </a:lnTo>
                  <a:close/>
                  <a:moveTo>
                    <a:pt x="45" y="26"/>
                  </a:moveTo>
                  <a:lnTo>
                    <a:pt x="45" y="26"/>
                  </a:lnTo>
                  <a:lnTo>
                    <a:pt x="48" y="27"/>
                  </a:lnTo>
                  <a:lnTo>
                    <a:pt x="53" y="28"/>
                  </a:lnTo>
                  <a:lnTo>
                    <a:pt x="56" y="30"/>
                  </a:lnTo>
                  <a:lnTo>
                    <a:pt x="59" y="33"/>
                  </a:lnTo>
                  <a:lnTo>
                    <a:pt x="62" y="37"/>
                  </a:lnTo>
                  <a:lnTo>
                    <a:pt x="63" y="41"/>
                  </a:lnTo>
                  <a:lnTo>
                    <a:pt x="64" y="46"/>
                  </a:lnTo>
                  <a:lnTo>
                    <a:pt x="65" y="50"/>
                  </a:lnTo>
                  <a:lnTo>
                    <a:pt x="65" y="50"/>
                  </a:lnTo>
                  <a:lnTo>
                    <a:pt x="64" y="64"/>
                  </a:lnTo>
                  <a:lnTo>
                    <a:pt x="63" y="72"/>
                  </a:lnTo>
                  <a:lnTo>
                    <a:pt x="61" y="79"/>
                  </a:lnTo>
                  <a:lnTo>
                    <a:pt x="57" y="85"/>
                  </a:lnTo>
                  <a:lnTo>
                    <a:pt x="54" y="91"/>
                  </a:lnTo>
                  <a:lnTo>
                    <a:pt x="50" y="94"/>
                  </a:lnTo>
                  <a:lnTo>
                    <a:pt x="45" y="95"/>
                  </a:lnTo>
                  <a:lnTo>
                    <a:pt x="45" y="95"/>
                  </a:lnTo>
                  <a:lnTo>
                    <a:pt x="40" y="94"/>
                  </a:lnTo>
                  <a:lnTo>
                    <a:pt x="35" y="91"/>
                  </a:lnTo>
                  <a:lnTo>
                    <a:pt x="32" y="85"/>
                  </a:lnTo>
                  <a:lnTo>
                    <a:pt x="30" y="79"/>
                  </a:lnTo>
                  <a:lnTo>
                    <a:pt x="28" y="72"/>
                  </a:lnTo>
                  <a:lnTo>
                    <a:pt x="26" y="64"/>
                  </a:lnTo>
                  <a:lnTo>
                    <a:pt x="25" y="50"/>
                  </a:lnTo>
                  <a:lnTo>
                    <a:pt x="25" y="50"/>
                  </a:lnTo>
                  <a:lnTo>
                    <a:pt x="25" y="46"/>
                  </a:lnTo>
                  <a:lnTo>
                    <a:pt x="26" y="41"/>
                  </a:lnTo>
                  <a:lnTo>
                    <a:pt x="29" y="37"/>
                  </a:lnTo>
                  <a:lnTo>
                    <a:pt x="31" y="33"/>
                  </a:lnTo>
                  <a:lnTo>
                    <a:pt x="34" y="30"/>
                  </a:lnTo>
                  <a:lnTo>
                    <a:pt x="37" y="28"/>
                  </a:lnTo>
                  <a:lnTo>
                    <a:pt x="41" y="27"/>
                  </a:lnTo>
                  <a:lnTo>
                    <a:pt x="45" y="26"/>
                  </a:lnTo>
                  <a:lnTo>
                    <a:pt x="45" y="26"/>
                  </a:lnTo>
                  <a:close/>
                </a:path>
              </a:pathLst>
            </a:cu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5" name="Google Shape;675;g2a71ae42c78_0_1437"/>
            <p:cNvSpPr/>
            <p:nvPr/>
          </p:nvSpPr>
          <p:spPr>
            <a:xfrm>
              <a:off x="8159905" y="684421"/>
              <a:ext cx="30097" cy="40130"/>
            </a:xfrm>
            <a:custGeom>
              <a:avLst/>
              <a:gdLst/>
              <a:ahLst/>
              <a:cxnLst/>
              <a:rect l="l" t="t" r="r" b="b"/>
              <a:pathLst>
                <a:path w="91" h="120" extrusionOk="0">
                  <a:moveTo>
                    <a:pt x="45" y="120"/>
                  </a:moveTo>
                  <a:lnTo>
                    <a:pt x="45" y="120"/>
                  </a:lnTo>
                  <a:lnTo>
                    <a:pt x="51" y="120"/>
                  </a:lnTo>
                  <a:lnTo>
                    <a:pt x="55" y="119"/>
                  </a:lnTo>
                  <a:lnTo>
                    <a:pt x="64" y="115"/>
                  </a:lnTo>
                  <a:lnTo>
                    <a:pt x="71" y="109"/>
                  </a:lnTo>
                  <a:lnTo>
                    <a:pt x="76" y="104"/>
                  </a:lnTo>
                  <a:lnTo>
                    <a:pt x="76" y="104"/>
                  </a:lnTo>
                  <a:lnTo>
                    <a:pt x="80" y="100"/>
                  </a:lnTo>
                  <a:lnTo>
                    <a:pt x="83" y="94"/>
                  </a:lnTo>
                  <a:lnTo>
                    <a:pt x="87" y="82"/>
                  </a:lnTo>
                  <a:lnTo>
                    <a:pt x="91" y="68"/>
                  </a:lnTo>
                  <a:lnTo>
                    <a:pt x="91" y="50"/>
                  </a:lnTo>
                  <a:lnTo>
                    <a:pt x="91" y="50"/>
                  </a:lnTo>
                  <a:lnTo>
                    <a:pt x="91" y="40"/>
                  </a:lnTo>
                  <a:lnTo>
                    <a:pt x="87" y="31"/>
                  </a:lnTo>
                  <a:lnTo>
                    <a:pt x="83" y="22"/>
                  </a:lnTo>
                  <a:lnTo>
                    <a:pt x="77" y="15"/>
                  </a:lnTo>
                  <a:lnTo>
                    <a:pt x="71" y="9"/>
                  </a:lnTo>
                  <a:lnTo>
                    <a:pt x="63" y="5"/>
                  </a:lnTo>
                  <a:lnTo>
                    <a:pt x="55" y="1"/>
                  </a:lnTo>
                  <a:lnTo>
                    <a:pt x="45" y="0"/>
                  </a:lnTo>
                  <a:lnTo>
                    <a:pt x="45" y="0"/>
                  </a:lnTo>
                  <a:lnTo>
                    <a:pt x="37" y="1"/>
                  </a:lnTo>
                  <a:lnTo>
                    <a:pt x="28" y="5"/>
                  </a:lnTo>
                  <a:lnTo>
                    <a:pt x="20" y="9"/>
                  </a:lnTo>
                  <a:lnTo>
                    <a:pt x="14" y="15"/>
                  </a:lnTo>
                  <a:lnTo>
                    <a:pt x="8" y="22"/>
                  </a:lnTo>
                  <a:lnTo>
                    <a:pt x="4" y="31"/>
                  </a:lnTo>
                  <a:lnTo>
                    <a:pt x="1" y="40"/>
                  </a:lnTo>
                  <a:lnTo>
                    <a:pt x="0" y="50"/>
                  </a:lnTo>
                  <a:lnTo>
                    <a:pt x="0" y="50"/>
                  </a:lnTo>
                  <a:lnTo>
                    <a:pt x="1" y="68"/>
                  </a:lnTo>
                  <a:lnTo>
                    <a:pt x="4" y="82"/>
                  </a:lnTo>
                  <a:lnTo>
                    <a:pt x="9" y="94"/>
                  </a:lnTo>
                  <a:lnTo>
                    <a:pt x="11" y="100"/>
                  </a:lnTo>
                  <a:lnTo>
                    <a:pt x="15" y="104"/>
                  </a:lnTo>
                  <a:lnTo>
                    <a:pt x="15" y="104"/>
                  </a:lnTo>
                  <a:lnTo>
                    <a:pt x="21" y="109"/>
                  </a:lnTo>
                  <a:lnTo>
                    <a:pt x="28" y="115"/>
                  </a:lnTo>
                  <a:lnTo>
                    <a:pt x="36" y="119"/>
                  </a:lnTo>
                  <a:lnTo>
                    <a:pt x="41" y="120"/>
                  </a:lnTo>
                  <a:lnTo>
                    <a:pt x="45" y="120"/>
                  </a:lnTo>
                  <a:lnTo>
                    <a:pt x="45" y="120"/>
                  </a:lnTo>
                  <a:close/>
                  <a:moveTo>
                    <a:pt x="45" y="95"/>
                  </a:moveTo>
                  <a:lnTo>
                    <a:pt x="45" y="95"/>
                  </a:lnTo>
                  <a:lnTo>
                    <a:pt x="41" y="94"/>
                  </a:lnTo>
                  <a:lnTo>
                    <a:pt x="37" y="91"/>
                  </a:lnTo>
                  <a:lnTo>
                    <a:pt x="33" y="85"/>
                  </a:lnTo>
                  <a:lnTo>
                    <a:pt x="30" y="79"/>
                  </a:lnTo>
                  <a:lnTo>
                    <a:pt x="28" y="72"/>
                  </a:lnTo>
                  <a:lnTo>
                    <a:pt x="27" y="64"/>
                  </a:lnTo>
                  <a:lnTo>
                    <a:pt x="26" y="50"/>
                  </a:lnTo>
                  <a:lnTo>
                    <a:pt x="26" y="50"/>
                  </a:lnTo>
                  <a:lnTo>
                    <a:pt x="27" y="46"/>
                  </a:lnTo>
                  <a:lnTo>
                    <a:pt x="28" y="41"/>
                  </a:lnTo>
                  <a:lnTo>
                    <a:pt x="29" y="37"/>
                  </a:lnTo>
                  <a:lnTo>
                    <a:pt x="31" y="33"/>
                  </a:lnTo>
                  <a:lnTo>
                    <a:pt x="34" y="30"/>
                  </a:lnTo>
                  <a:lnTo>
                    <a:pt x="38" y="28"/>
                  </a:lnTo>
                  <a:lnTo>
                    <a:pt x="42" y="27"/>
                  </a:lnTo>
                  <a:lnTo>
                    <a:pt x="45" y="26"/>
                  </a:lnTo>
                  <a:lnTo>
                    <a:pt x="45" y="26"/>
                  </a:lnTo>
                  <a:lnTo>
                    <a:pt x="50" y="27"/>
                  </a:lnTo>
                  <a:lnTo>
                    <a:pt x="53" y="28"/>
                  </a:lnTo>
                  <a:lnTo>
                    <a:pt x="56" y="30"/>
                  </a:lnTo>
                  <a:lnTo>
                    <a:pt x="60" y="33"/>
                  </a:lnTo>
                  <a:lnTo>
                    <a:pt x="62" y="37"/>
                  </a:lnTo>
                  <a:lnTo>
                    <a:pt x="64" y="41"/>
                  </a:lnTo>
                  <a:lnTo>
                    <a:pt x="65" y="46"/>
                  </a:lnTo>
                  <a:lnTo>
                    <a:pt x="65" y="50"/>
                  </a:lnTo>
                  <a:lnTo>
                    <a:pt x="65" y="50"/>
                  </a:lnTo>
                  <a:lnTo>
                    <a:pt x="64" y="64"/>
                  </a:lnTo>
                  <a:lnTo>
                    <a:pt x="63" y="72"/>
                  </a:lnTo>
                  <a:lnTo>
                    <a:pt x="61" y="79"/>
                  </a:lnTo>
                  <a:lnTo>
                    <a:pt x="59" y="85"/>
                  </a:lnTo>
                  <a:lnTo>
                    <a:pt x="55" y="91"/>
                  </a:lnTo>
                  <a:lnTo>
                    <a:pt x="51" y="94"/>
                  </a:lnTo>
                  <a:lnTo>
                    <a:pt x="45" y="95"/>
                  </a:lnTo>
                  <a:lnTo>
                    <a:pt x="45" y="95"/>
                  </a:lnTo>
                  <a:close/>
                </a:path>
              </a:pathLst>
            </a:cu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6" name="Google Shape;676;g2a71ae42c78_0_1437"/>
            <p:cNvSpPr/>
            <p:nvPr/>
          </p:nvSpPr>
          <p:spPr>
            <a:xfrm>
              <a:off x="8136831" y="618207"/>
              <a:ext cx="212688" cy="212688"/>
            </a:xfrm>
            <a:custGeom>
              <a:avLst/>
              <a:gdLst/>
              <a:ahLst/>
              <a:cxnLst/>
              <a:rect l="l" t="t" r="r" b="b"/>
              <a:pathLst>
                <a:path w="635" h="635" extrusionOk="0">
                  <a:moveTo>
                    <a:pt x="0" y="0"/>
                  </a:moveTo>
                  <a:lnTo>
                    <a:pt x="0" y="635"/>
                  </a:lnTo>
                  <a:lnTo>
                    <a:pt x="99" y="635"/>
                  </a:lnTo>
                  <a:lnTo>
                    <a:pt x="117" y="462"/>
                  </a:lnTo>
                  <a:lnTo>
                    <a:pt x="117" y="462"/>
                  </a:lnTo>
                  <a:lnTo>
                    <a:pt x="121" y="453"/>
                  </a:lnTo>
                  <a:lnTo>
                    <a:pt x="126" y="445"/>
                  </a:lnTo>
                  <a:lnTo>
                    <a:pt x="130" y="437"/>
                  </a:lnTo>
                  <a:lnTo>
                    <a:pt x="137" y="431"/>
                  </a:lnTo>
                  <a:lnTo>
                    <a:pt x="143" y="424"/>
                  </a:lnTo>
                  <a:lnTo>
                    <a:pt x="151" y="419"/>
                  </a:lnTo>
                  <a:lnTo>
                    <a:pt x="159" y="414"/>
                  </a:lnTo>
                  <a:lnTo>
                    <a:pt x="167" y="411"/>
                  </a:lnTo>
                  <a:lnTo>
                    <a:pt x="262" y="379"/>
                  </a:lnTo>
                  <a:lnTo>
                    <a:pt x="262" y="379"/>
                  </a:lnTo>
                  <a:lnTo>
                    <a:pt x="264" y="379"/>
                  </a:lnTo>
                  <a:lnTo>
                    <a:pt x="266" y="379"/>
                  </a:lnTo>
                  <a:lnTo>
                    <a:pt x="273" y="387"/>
                  </a:lnTo>
                  <a:lnTo>
                    <a:pt x="273" y="387"/>
                  </a:lnTo>
                  <a:lnTo>
                    <a:pt x="282" y="396"/>
                  </a:lnTo>
                  <a:lnTo>
                    <a:pt x="293" y="401"/>
                  </a:lnTo>
                  <a:lnTo>
                    <a:pt x="305" y="404"/>
                  </a:lnTo>
                  <a:lnTo>
                    <a:pt x="317" y="406"/>
                  </a:lnTo>
                  <a:lnTo>
                    <a:pt x="317" y="406"/>
                  </a:lnTo>
                  <a:lnTo>
                    <a:pt x="329" y="404"/>
                  </a:lnTo>
                  <a:lnTo>
                    <a:pt x="342" y="401"/>
                  </a:lnTo>
                  <a:lnTo>
                    <a:pt x="353" y="396"/>
                  </a:lnTo>
                  <a:lnTo>
                    <a:pt x="361" y="387"/>
                  </a:lnTo>
                  <a:lnTo>
                    <a:pt x="369" y="379"/>
                  </a:lnTo>
                  <a:lnTo>
                    <a:pt x="369" y="379"/>
                  </a:lnTo>
                  <a:lnTo>
                    <a:pt x="370" y="379"/>
                  </a:lnTo>
                  <a:lnTo>
                    <a:pt x="372" y="379"/>
                  </a:lnTo>
                  <a:lnTo>
                    <a:pt x="467" y="411"/>
                  </a:lnTo>
                  <a:lnTo>
                    <a:pt x="467" y="411"/>
                  </a:lnTo>
                  <a:lnTo>
                    <a:pt x="476" y="414"/>
                  </a:lnTo>
                  <a:lnTo>
                    <a:pt x="484" y="419"/>
                  </a:lnTo>
                  <a:lnTo>
                    <a:pt x="491" y="424"/>
                  </a:lnTo>
                  <a:lnTo>
                    <a:pt x="498" y="431"/>
                  </a:lnTo>
                  <a:lnTo>
                    <a:pt x="505" y="437"/>
                  </a:lnTo>
                  <a:lnTo>
                    <a:pt x="509" y="445"/>
                  </a:lnTo>
                  <a:lnTo>
                    <a:pt x="513" y="453"/>
                  </a:lnTo>
                  <a:lnTo>
                    <a:pt x="518" y="462"/>
                  </a:lnTo>
                  <a:lnTo>
                    <a:pt x="535" y="635"/>
                  </a:lnTo>
                  <a:lnTo>
                    <a:pt x="635" y="635"/>
                  </a:lnTo>
                  <a:lnTo>
                    <a:pt x="635" y="0"/>
                  </a:lnTo>
                  <a:lnTo>
                    <a:pt x="0" y="0"/>
                  </a:lnTo>
                  <a:close/>
                  <a:moveTo>
                    <a:pt x="159" y="386"/>
                  </a:moveTo>
                  <a:lnTo>
                    <a:pt x="159" y="386"/>
                  </a:lnTo>
                  <a:lnTo>
                    <a:pt x="147" y="390"/>
                  </a:lnTo>
                  <a:lnTo>
                    <a:pt x="136" y="397"/>
                  </a:lnTo>
                  <a:lnTo>
                    <a:pt x="126" y="403"/>
                  </a:lnTo>
                  <a:lnTo>
                    <a:pt x="117" y="412"/>
                  </a:lnTo>
                  <a:lnTo>
                    <a:pt x="109" y="421"/>
                  </a:lnTo>
                  <a:lnTo>
                    <a:pt x="101" y="432"/>
                  </a:lnTo>
                  <a:lnTo>
                    <a:pt x="96" y="443"/>
                  </a:lnTo>
                  <a:lnTo>
                    <a:pt x="91" y="454"/>
                  </a:lnTo>
                  <a:lnTo>
                    <a:pt x="75" y="607"/>
                  </a:lnTo>
                  <a:lnTo>
                    <a:pt x="28" y="607"/>
                  </a:lnTo>
                  <a:lnTo>
                    <a:pt x="28" y="407"/>
                  </a:lnTo>
                  <a:lnTo>
                    <a:pt x="30" y="386"/>
                  </a:lnTo>
                  <a:lnTo>
                    <a:pt x="30" y="386"/>
                  </a:lnTo>
                  <a:lnTo>
                    <a:pt x="33" y="379"/>
                  </a:lnTo>
                  <a:lnTo>
                    <a:pt x="36" y="375"/>
                  </a:lnTo>
                  <a:lnTo>
                    <a:pt x="42" y="370"/>
                  </a:lnTo>
                  <a:lnTo>
                    <a:pt x="48" y="367"/>
                  </a:lnTo>
                  <a:lnTo>
                    <a:pt x="88" y="354"/>
                  </a:lnTo>
                  <a:lnTo>
                    <a:pt x="89" y="355"/>
                  </a:lnTo>
                  <a:lnTo>
                    <a:pt x="89" y="355"/>
                  </a:lnTo>
                  <a:lnTo>
                    <a:pt x="95" y="359"/>
                  </a:lnTo>
                  <a:lnTo>
                    <a:pt x="100" y="363"/>
                  </a:lnTo>
                  <a:lnTo>
                    <a:pt x="107" y="365"/>
                  </a:lnTo>
                  <a:lnTo>
                    <a:pt x="113" y="365"/>
                  </a:lnTo>
                  <a:lnTo>
                    <a:pt x="113" y="365"/>
                  </a:lnTo>
                  <a:lnTo>
                    <a:pt x="121" y="365"/>
                  </a:lnTo>
                  <a:lnTo>
                    <a:pt x="127" y="363"/>
                  </a:lnTo>
                  <a:lnTo>
                    <a:pt x="133" y="359"/>
                  </a:lnTo>
                  <a:lnTo>
                    <a:pt x="139" y="355"/>
                  </a:lnTo>
                  <a:lnTo>
                    <a:pt x="140" y="354"/>
                  </a:lnTo>
                  <a:lnTo>
                    <a:pt x="180" y="367"/>
                  </a:lnTo>
                  <a:lnTo>
                    <a:pt x="180" y="367"/>
                  </a:lnTo>
                  <a:lnTo>
                    <a:pt x="185" y="370"/>
                  </a:lnTo>
                  <a:lnTo>
                    <a:pt x="191" y="375"/>
                  </a:lnTo>
                  <a:lnTo>
                    <a:pt x="159" y="386"/>
                  </a:lnTo>
                  <a:close/>
                  <a:moveTo>
                    <a:pt x="349" y="360"/>
                  </a:moveTo>
                  <a:lnTo>
                    <a:pt x="343" y="368"/>
                  </a:lnTo>
                  <a:lnTo>
                    <a:pt x="343" y="368"/>
                  </a:lnTo>
                  <a:lnTo>
                    <a:pt x="337" y="372"/>
                  </a:lnTo>
                  <a:lnTo>
                    <a:pt x="331" y="376"/>
                  </a:lnTo>
                  <a:lnTo>
                    <a:pt x="324" y="378"/>
                  </a:lnTo>
                  <a:lnTo>
                    <a:pt x="317" y="379"/>
                  </a:lnTo>
                  <a:lnTo>
                    <a:pt x="317" y="379"/>
                  </a:lnTo>
                  <a:lnTo>
                    <a:pt x="311" y="378"/>
                  </a:lnTo>
                  <a:lnTo>
                    <a:pt x="304" y="376"/>
                  </a:lnTo>
                  <a:lnTo>
                    <a:pt x="297" y="372"/>
                  </a:lnTo>
                  <a:lnTo>
                    <a:pt x="292" y="368"/>
                  </a:lnTo>
                  <a:lnTo>
                    <a:pt x="285" y="360"/>
                  </a:lnTo>
                  <a:lnTo>
                    <a:pt x="285" y="360"/>
                  </a:lnTo>
                  <a:lnTo>
                    <a:pt x="278" y="356"/>
                  </a:lnTo>
                  <a:lnTo>
                    <a:pt x="270" y="353"/>
                  </a:lnTo>
                  <a:lnTo>
                    <a:pt x="262" y="352"/>
                  </a:lnTo>
                  <a:lnTo>
                    <a:pt x="253" y="353"/>
                  </a:lnTo>
                  <a:lnTo>
                    <a:pt x="216" y="366"/>
                  </a:lnTo>
                  <a:lnTo>
                    <a:pt x="216" y="366"/>
                  </a:lnTo>
                  <a:lnTo>
                    <a:pt x="210" y="358"/>
                  </a:lnTo>
                  <a:lnTo>
                    <a:pt x="204" y="352"/>
                  </a:lnTo>
                  <a:lnTo>
                    <a:pt x="196" y="347"/>
                  </a:lnTo>
                  <a:lnTo>
                    <a:pt x="187" y="343"/>
                  </a:lnTo>
                  <a:lnTo>
                    <a:pt x="144" y="328"/>
                  </a:lnTo>
                  <a:lnTo>
                    <a:pt x="144" y="328"/>
                  </a:lnTo>
                  <a:lnTo>
                    <a:pt x="139" y="327"/>
                  </a:lnTo>
                  <a:lnTo>
                    <a:pt x="133" y="328"/>
                  </a:lnTo>
                  <a:lnTo>
                    <a:pt x="128" y="331"/>
                  </a:lnTo>
                  <a:lnTo>
                    <a:pt x="123" y="334"/>
                  </a:lnTo>
                  <a:lnTo>
                    <a:pt x="120" y="337"/>
                  </a:lnTo>
                  <a:lnTo>
                    <a:pt x="120" y="337"/>
                  </a:lnTo>
                  <a:lnTo>
                    <a:pt x="117" y="339"/>
                  </a:lnTo>
                  <a:lnTo>
                    <a:pt x="113" y="339"/>
                  </a:lnTo>
                  <a:lnTo>
                    <a:pt x="110" y="339"/>
                  </a:lnTo>
                  <a:lnTo>
                    <a:pt x="107" y="337"/>
                  </a:lnTo>
                  <a:lnTo>
                    <a:pt x="104" y="334"/>
                  </a:lnTo>
                  <a:lnTo>
                    <a:pt x="104" y="334"/>
                  </a:lnTo>
                  <a:lnTo>
                    <a:pt x="99" y="331"/>
                  </a:lnTo>
                  <a:lnTo>
                    <a:pt x="94" y="328"/>
                  </a:lnTo>
                  <a:lnTo>
                    <a:pt x="88" y="327"/>
                  </a:lnTo>
                  <a:lnTo>
                    <a:pt x="83" y="328"/>
                  </a:lnTo>
                  <a:lnTo>
                    <a:pt x="40" y="343"/>
                  </a:lnTo>
                  <a:lnTo>
                    <a:pt x="40" y="343"/>
                  </a:lnTo>
                  <a:lnTo>
                    <a:pt x="33" y="346"/>
                  </a:lnTo>
                  <a:lnTo>
                    <a:pt x="28" y="349"/>
                  </a:lnTo>
                  <a:lnTo>
                    <a:pt x="28" y="28"/>
                  </a:lnTo>
                  <a:lnTo>
                    <a:pt x="607" y="28"/>
                  </a:lnTo>
                  <a:lnTo>
                    <a:pt x="607" y="349"/>
                  </a:lnTo>
                  <a:lnTo>
                    <a:pt x="607" y="349"/>
                  </a:lnTo>
                  <a:lnTo>
                    <a:pt x="602" y="346"/>
                  </a:lnTo>
                  <a:lnTo>
                    <a:pt x="595" y="343"/>
                  </a:lnTo>
                  <a:lnTo>
                    <a:pt x="552" y="328"/>
                  </a:lnTo>
                  <a:lnTo>
                    <a:pt x="552" y="328"/>
                  </a:lnTo>
                  <a:lnTo>
                    <a:pt x="547" y="327"/>
                  </a:lnTo>
                  <a:lnTo>
                    <a:pt x="541" y="328"/>
                  </a:lnTo>
                  <a:lnTo>
                    <a:pt x="535" y="331"/>
                  </a:lnTo>
                  <a:lnTo>
                    <a:pt x="531" y="334"/>
                  </a:lnTo>
                  <a:lnTo>
                    <a:pt x="528" y="337"/>
                  </a:lnTo>
                  <a:lnTo>
                    <a:pt x="528" y="337"/>
                  </a:lnTo>
                  <a:lnTo>
                    <a:pt x="524" y="339"/>
                  </a:lnTo>
                  <a:lnTo>
                    <a:pt x="521" y="339"/>
                  </a:lnTo>
                  <a:lnTo>
                    <a:pt x="518" y="339"/>
                  </a:lnTo>
                  <a:lnTo>
                    <a:pt x="515" y="337"/>
                  </a:lnTo>
                  <a:lnTo>
                    <a:pt x="511" y="334"/>
                  </a:lnTo>
                  <a:lnTo>
                    <a:pt x="511" y="334"/>
                  </a:lnTo>
                  <a:lnTo>
                    <a:pt x="507" y="331"/>
                  </a:lnTo>
                  <a:lnTo>
                    <a:pt x="501" y="328"/>
                  </a:lnTo>
                  <a:lnTo>
                    <a:pt x="496" y="327"/>
                  </a:lnTo>
                  <a:lnTo>
                    <a:pt x="490" y="328"/>
                  </a:lnTo>
                  <a:lnTo>
                    <a:pt x="447" y="343"/>
                  </a:lnTo>
                  <a:lnTo>
                    <a:pt x="447" y="343"/>
                  </a:lnTo>
                  <a:lnTo>
                    <a:pt x="439" y="347"/>
                  </a:lnTo>
                  <a:lnTo>
                    <a:pt x="431" y="352"/>
                  </a:lnTo>
                  <a:lnTo>
                    <a:pt x="424" y="358"/>
                  </a:lnTo>
                  <a:lnTo>
                    <a:pt x="419" y="366"/>
                  </a:lnTo>
                  <a:lnTo>
                    <a:pt x="381" y="353"/>
                  </a:lnTo>
                  <a:lnTo>
                    <a:pt x="381" y="353"/>
                  </a:lnTo>
                  <a:lnTo>
                    <a:pt x="372" y="352"/>
                  </a:lnTo>
                  <a:lnTo>
                    <a:pt x="365" y="353"/>
                  </a:lnTo>
                  <a:lnTo>
                    <a:pt x="357" y="356"/>
                  </a:lnTo>
                  <a:lnTo>
                    <a:pt x="349" y="360"/>
                  </a:lnTo>
                  <a:lnTo>
                    <a:pt x="349" y="360"/>
                  </a:lnTo>
                  <a:close/>
                  <a:moveTo>
                    <a:pt x="560" y="607"/>
                  </a:moveTo>
                  <a:lnTo>
                    <a:pt x="544" y="457"/>
                  </a:lnTo>
                  <a:lnTo>
                    <a:pt x="543" y="454"/>
                  </a:lnTo>
                  <a:lnTo>
                    <a:pt x="543" y="454"/>
                  </a:lnTo>
                  <a:lnTo>
                    <a:pt x="539" y="443"/>
                  </a:lnTo>
                  <a:lnTo>
                    <a:pt x="533" y="432"/>
                  </a:lnTo>
                  <a:lnTo>
                    <a:pt x="527" y="421"/>
                  </a:lnTo>
                  <a:lnTo>
                    <a:pt x="518" y="412"/>
                  </a:lnTo>
                  <a:lnTo>
                    <a:pt x="509" y="403"/>
                  </a:lnTo>
                  <a:lnTo>
                    <a:pt x="499" y="397"/>
                  </a:lnTo>
                  <a:lnTo>
                    <a:pt x="488" y="390"/>
                  </a:lnTo>
                  <a:lnTo>
                    <a:pt x="476" y="386"/>
                  </a:lnTo>
                  <a:lnTo>
                    <a:pt x="444" y="375"/>
                  </a:lnTo>
                  <a:lnTo>
                    <a:pt x="444" y="375"/>
                  </a:lnTo>
                  <a:lnTo>
                    <a:pt x="450" y="370"/>
                  </a:lnTo>
                  <a:lnTo>
                    <a:pt x="455" y="367"/>
                  </a:lnTo>
                  <a:lnTo>
                    <a:pt x="495" y="354"/>
                  </a:lnTo>
                  <a:lnTo>
                    <a:pt x="496" y="355"/>
                  </a:lnTo>
                  <a:lnTo>
                    <a:pt x="496" y="355"/>
                  </a:lnTo>
                  <a:lnTo>
                    <a:pt x="501" y="359"/>
                  </a:lnTo>
                  <a:lnTo>
                    <a:pt x="508" y="363"/>
                  </a:lnTo>
                  <a:lnTo>
                    <a:pt x="513" y="365"/>
                  </a:lnTo>
                  <a:lnTo>
                    <a:pt x="521" y="365"/>
                  </a:lnTo>
                  <a:lnTo>
                    <a:pt x="521" y="365"/>
                  </a:lnTo>
                  <a:lnTo>
                    <a:pt x="528" y="365"/>
                  </a:lnTo>
                  <a:lnTo>
                    <a:pt x="534" y="363"/>
                  </a:lnTo>
                  <a:lnTo>
                    <a:pt x="540" y="359"/>
                  </a:lnTo>
                  <a:lnTo>
                    <a:pt x="545" y="355"/>
                  </a:lnTo>
                  <a:lnTo>
                    <a:pt x="547" y="354"/>
                  </a:lnTo>
                  <a:lnTo>
                    <a:pt x="586" y="367"/>
                  </a:lnTo>
                  <a:lnTo>
                    <a:pt x="586" y="367"/>
                  </a:lnTo>
                  <a:lnTo>
                    <a:pt x="593" y="370"/>
                  </a:lnTo>
                  <a:lnTo>
                    <a:pt x="598" y="375"/>
                  </a:lnTo>
                  <a:lnTo>
                    <a:pt x="602" y="379"/>
                  </a:lnTo>
                  <a:lnTo>
                    <a:pt x="605" y="386"/>
                  </a:lnTo>
                  <a:lnTo>
                    <a:pt x="607" y="407"/>
                  </a:lnTo>
                  <a:lnTo>
                    <a:pt x="607" y="607"/>
                  </a:lnTo>
                  <a:lnTo>
                    <a:pt x="560" y="607"/>
                  </a:lnTo>
                  <a:close/>
                </a:path>
              </a:pathLst>
            </a:cu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7" name="Google Shape;677;g2a71ae42c78_0_1437"/>
            <p:cNvSpPr/>
            <p:nvPr/>
          </p:nvSpPr>
          <p:spPr>
            <a:xfrm>
              <a:off x="8214081" y="653321"/>
              <a:ext cx="58188" cy="78253"/>
            </a:xfrm>
            <a:custGeom>
              <a:avLst/>
              <a:gdLst/>
              <a:ahLst/>
              <a:cxnLst/>
              <a:rect l="l" t="t" r="r" b="b"/>
              <a:pathLst>
                <a:path w="172" h="234" extrusionOk="0">
                  <a:moveTo>
                    <a:pt x="86" y="0"/>
                  </a:moveTo>
                  <a:lnTo>
                    <a:pt x="86" y="0"/>
                  </a:lnTo>
                  <a:lnTo>
                    <a:pt x="78" y="0"/>
                  </a:lnTo>
                  <a:lnTo>
                    <a:pt x="69" y="2"/>
                  </a:lnTo>
                  <a:lnTo>
                    <a:pt x="61" y="4"/>
                  </a:lnTo>
                  <a:lnTo>
                    <a:pt x="53" y="7"/>
                  </a:lnTo>
                  <a:lnTo>
                    <a:pt x="46" y="11"/>
                  </a:lnTo>
                  <a:lnTo>
                    <a:pt x="39" y="16"/>
                  </a:lnTo>
                  <a:lnTo>
                    <a:pt x="32" y="21"/>
                  </a:lnTo>
                  <a:lnTo>
                    <a:pt x="26" y="27"/>
                  </a:lnTo>
                  <a:lnTo>
                    <a:pt x="20" y="34"/>
                  </a:lnTo>
                  <a:lnTo>
                    <a:pt x="15" y="41"/>
                  </a:lnTo>
                  <a:lnTo>
                    <a:pt x="11" y="49"/>
                  </a:lnTo>
                  <a:lnTo>
                    <a:pt x="7" y="57"/>
                  </a:lnTo>
                  <a:lnTo>
                    <a:pt x="5" y="66"/>
                  </a:lnTo>
                  <a:lnTo>
                    <a:pt x="3" y="75"/>
                  </a:lnTo>
                  <a:lnTo>
                    <a:pt x="1" y="84"/>
                  </a:lnTo>
                  <a:lnTo>
                    <a:pt x="0" y="94"/>
                  </a:lnTo>
                  <a:lnTo>
                    <a:pt x="0" y="94"/>
                  </a:lnTo>
                  <a:lnTo>
                    <a:pt x="1" y="112"/>
                  </a:lnTo>
                  <a:lnTo>
                    <a:pt x="3" y="130"/>
                  </a:lnTo>
                  <a:lnTo>
                    <a:pt x="5" y="145"/>
                  </a:lnTo>
                  <a:lnTo>
                    <a:pt x="8" y="159"/>
                  </a:lnTo>
                  <a:lnTo>
                    <a:pt x="11" y="173"/>
                  </a:lnTo>
                  <a:lnTo>
                    <a:pt x="17" y="184"/>
                  </a:lnTo>
                  <a:lnTo>
                    <a:pt x="22" y="194"/>
                  </a:lnTo>
                  <a:lnTo>
                    <a:pt x="29" y="202"/>
                  </a:lnTo>
                  <a:lnTo>
                    <a:pt x="29" y="202"/>
                  </a:lnTo>
                  <a:lnTo>
                    <a:pt x="41" y="216"/>
                  </a:lnTo>
                  <a:lnTo>
                    <a:pt x="47" y="221"/>
                  </a:lnTo>
                  <a:lnTo>
                    <a:pt x="53" y="225"/>
                  </a:lnTo>
                  <a:lnTo>
                    <a:pt x="61" y="229"/>
                  </a:lnTo>
                  <a:lnTo>
                    <a:pt x="69" y="232"/>
                  </a:lnTo>
                  <a:lnTo>
                    <a:pt x="76" y="234"/>
                  </a:lnTo>
                  <a:lnTo>
                    <a:pt x="86" y="234"/>
                  </a:lnTo>
                  <a:lnTo>
                    <a:pt x="86" y="234"/>
                  </a:lnTo>
                  <a:lnTo>
                    <a:pt x="96" y="234"/>
                  </a:lnTo>
                  <a:lnTo>
                    <a:pt x="104" y="232"/>
                  </a:lnTo>
                  <a:lnTo>
                    <a:pt x="112" y="229"/>
                  </a:lnTo>
                  <a:lnTo>
                    <a:pt x="119" y="225"/>
                  </a:lnTo>
                  <a:lnTo>
                    <a:pt x="126" y="221"/>
                  </a:lnTo>
                  <a:lnTo>
                    <a:pt x="131" y="216"/>
                  </a:lnTo>
                  <a:lnTo>
                    <a:pt x="144" y="202"/>
                  </a:lnTo>
                  <a:lnTo>
                    <a:pt x="144" y="202"/>
                  </a:lnTo>
                  <a:lnTo>
                    <a:pt x="150" y="194"/>
                  </a:lnTo>
                  <a:lnTo>
                    <a:pt x="156" y="184"/>
                  </a:lnTo>
                  <a:lnTo>
                    <a:pt x="161" y="173"/>
                  </a:lnTo>
                  <a:lnTo>
                    <a:pt x="165" y="159"/>
                  </a:lnTo>
                  <a:lnTo>
                    <a:pt x="168" y="145"/>
                  </a:lnTo>
                  <a:lnTo>
                    <a:pt x="170" y="130"/>
                  </a:lnTo>
                  <a:lnTo>
                    <a:pt x="171" y="112"/>
                  </a:lnTo>
                  <a:lnTo>
                    <a:pt x="172" y="94"/>
                  </a:lnTo>
                  <a:lnTo>
                    <a:pt x="172" y="94"/>
                  </a:lnTo>
                  <a:lnTo>
                    <a:pt x="171" y="84"/>
                  </a:lnTo>
                  <a:lnTo>
                    <a:pt x="170" y="75"/>
                  </a:lnTo>
                  <a:lnTo>
                    <a:pt x="168" y="66"/>
                  </a:lnTo>
                  <a:lnTo>
                    <a:pt x="166" y="57"/>
                  </a:lnTo>
                  <a:lnTo>
                    <a:pt x="161" y="49"/>
                  </a:lnTo>
                  <a:lnTo>
                    <a:pt x="158" y="41"/>
                  </a:lnTo>
                  <a:lnTo>
                    <a:pt x="152" y="34"/>
                  </a:lnTo>
                  <a:lnTo>
                    <a:pt x="147" y="27"/>
                  </a:lnTo>
                  <a:lnTo>
                    <a:pt x="140" y="21"/>
                  </a:lnTo>
                  <a:lnTo>
                    <a:pt x="134" y="16"/>
                  </a:lnTo>
                  <a:lnTo>
                    <a:pt x="127" y="11"/>
                  </a:lnTo>
                  <a:lnTo>
                    <a:pt x="119" y="7"/>
                  </a:lnTo>
                  <a:lnTo>
                    <a:pt x="112" y="4"/>
                  </a:lnTo>
                  <a:lnTo>
                    <a:pt x="104" y="2"/>
                  </a:lnTo>
                  <a:lnTo>
                    <a:pt x="95" y="0"/>
                  </a:lnTo>
                  <a:lnTo>
                    <a:pt x="86" y="0"/>
                  </a:lnTo>
                  <a:lnTo>
                    <a:pt x="86" y="0"/>
                  </a:lnTo>
                  <a:close/>
                  <a:moveTo>
                    <a:pt x="124" y="185"/>
                  </a:moveTo>
                  <a:lnTo>
                    <a:pt x="124" y="185"/>
                  </a:lnTo>
                  <a:lnTo>
                    <a:pt x="113" y="196"/>
                  </a:lnTo>
                  <a:lnTo>
                    <a:pt x="104" y="203"/>
                  </a:lnTo>
                  <a:lnTo>
                    <a:pt x="100" y="206"/>
                  </a:lnTo>
                  <a:lnTo>
                    <a:pt x="95" y="207"/>
                  </a:lnTo>
                  <a:lnTo>
                    <a:pt x="86" y="208"/>
                  </a:lnTo>
                  <a:lnTo>
                    <a:pt x="86" y="208"/>
                  </a:lnTo>
                  <a:lnTo>
                    <a:pt x="78" y="207"/>
                  </a:lnTo>
                  <a:lnTo>
                    <a:pt x="73" y="206"/>
                  </a:lnTo>
                  <a:lnTo>
                    <a:pt x="69" y="203"/>
                  </a:lnTo>
                  <a:lnTo>
                    <a:pt x="60" y="196"/>
                  </a:lnTo>
                  <a:lnTo>
                    <a:pt x="49" y="185"/>
                  </a:lnTo>
                  <a:lnTo>
                    <a:pt x="49" y="185"/>
                  </a:lnTo>
                  <a:lnTo>
                    <a:pt x="44" y="178"/>
                  </a:lnTo>
                  <a:lnTo>
                    <a:pt x="40" y="170"/>
                  </a:lnTo>
                  <a:lnTo>
                    <a:pt x="37" y="160"/>
                  </a:lnTo>
                  <a:lnTo>
                    <a:pt x="33" y="149"/>
                  </a:lnTo>
                  <a:lnTo>
                    <a:pt x="31" y="137"/>
                  </a:lnTo>
                  <a:lnTo>
                    <a:pt x="29" y="124"/>
                  </a:lnTo>
                  <a:lnTo>
                    <a:pt x="28" y="110"/>
                  </a:lnTo>
                  <a:lnTo>
                    <a:pt x="28" y="94"/>
                  </a:lnTo>
                  <a:lnTo>
                    <a:pt x="28" y="94"/>
                  </a:lnTo>
                  <a:lnTo>
                    <a:pt x="29" y="80"/>
                  </a:lnTo>
                  <a:lnTo>
                    <a:pt x="32" y="68"/>
                  </a:lnTo>
                  <a:lnTo>
                    <a:pt x="38" y="56"/>
                  </a:lnTo>
                  <a:lnTo>
                    <a:pt x="44" y="46"/>
                  </a:lnTo>
                  <a:lnTo>
                    <a:pt x="53" y="38"/>
                  </a:lnTo>
                  <a:lnTo>
                    <a:pt x="63" y="32"/>
                  </a:lnTo>
                  <a:lnTo>
                    <a:pt x="74" y="28"/>
                  </a:lnTo>
                  <a:lnTo>
                    <a:pt x="81" y="27"/>
                  </a:lnTo>
                  <a:lnTo>
                    <a:pt x="86" y="26"/>
                  </a:lnTo>
                  <a:lnTo>
                    <a:pt x="86" y="26"/>
                  </a:lnTo>
                  <a:lnTo>
                    <a:pt x="92" y="27"/>
                  </a:lnTo>
                  <a:lnTo>
                    <a:pt x="98" y="28"/>
                  </a:lnTo>
                  <a:lnTo>
                    <a:pt x="109" y="32"/>
                  </a:lnTo>
                  <a:lnTo>
                    <a:pt x="119" y="38"/>
                  </a:lnTo>
                  <a:lnTo>
                    <a:pt x="128" y="46"/>
                  </a:lnTo>
                  <a:lnTo>
                    <a:pt x="135" y="56"/>
                  </a:lnTo>
                  <a:lnTo>
                    <a:pt x="140" y="68"/>
                  </a:lnTo>
                  <a:lnTo>
                    <a:pt x="144" y="80"/>
                  </a:lnTo>
                  <a:lnTo>
                    <a:pt x="145" y="94"/>
                  </a:lnTo>
                  <a:lnTo>
                    <a:pt x="145" y="94"/>
                  </a:lnTo>
                  <a:lnTo>
                    <a:pt x="145" y="110"/>
                  </a:lnTo>
                  <a:lnTo>
                    <a:pt x="144" y="124"/>
                  </a:lnTo>
                  <a:lnTo>
                    <a:pt x="141" y="137"/>
                  </a:lnTo>
                  <a:lnTo>
                    <a:pt x="139" y="149"/>
                  </a:lnTo>
                  <a:lnTo>
                    <a:pt x="136" y="160"/>
                  </a:lnTo>
                  <a:lnTo>
                    <a:pt x="133" y="170"/>
                  </a:lnTo>
                  <a:lnTo>
                    <a:pt x="128" y="178"/>
                  </a:lnTo>
                  <a:lnTo>
                    <a:pt x="124" y="185"/>
                  </a:lnTo>
                  <a:lnTo>
                    <a:pt x="124" y="185"/>
                  </a:lnTo>
                  <a:close/>
                </a:path>
              </a:pathLst>
            </a:custGeom>
            <a:solidFill>
              <a:srgbClr val="DF0F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78" name="Google Shape;678;g2a71ae42c78_0_1437"/>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4</a:t>
            </a:r>
            <a:endParaRPr sz="1200" b="1" i="0" u="none" strike="noStrike" cap="none">
              <a:solidFill>
                <a:srgbClr val="FFFFFF"/>
              </a:solidFill>
              <a:latin typeface="Calibri"/>
              <a:ea typeface="Calibri"/>
              <a:cs typeface="Calibri"/>
              <a:sym typeface="Calibri"/>
            </a:endParaRPr>
          </a:p>
        </p:txBody>
      </p:sp>
      <p:sp>
        <p:nvSpPr>
          <p:cNvPr id="679" name="Google Shape;679;g2a71ae42c78_0_1437"/>
          <p:cNvSpPr/>
          <p:nvPr/>
        </p:nvSpPr>
        <p:spPr>
          <a:xfrm>
            <a:off x="8928154" y="65203"/>
            <a:ext cx="216000" cy="216000"/>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pic>
        <p:nvPicPr>
          <p:cNvPr id="2" name="Google Shape;701;g2a6e3223b13_1_1107">
            <a:extLst>
              <a:ext uri="{FF2B5EF4-FFF2-40B4-BE49-F238E27FC236}">
                <a16:creationId xmlns:a16="http://schemas.microsoft.com/office/drawing/2014/main" id="{382E5767-B5BB-9488-9939-D29CEA78574D}"/>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B506553E-BAD9-1CB2-2774-6C54D6345C51}"/>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7F23CF41-F4D0-4230-BAA7-FE86BF1FF3F8}"/>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2b387be36e3_0_855"/>
          <p:cNvSpPr txBox="1">
            <a:spLocks noGrp="1"/>
          </p:cNvSpPr>
          <p:nvPr>
            <p:ph type="title" idx="4294967295"/>
          </p:nvPr>
        </p:nvSpPr>
        <p:spPr>
          <a:xfrm>
            <a:off x="332185" y="411163"/>
            <a:ext cx="8479500" cy="61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000"/>
              <a:buNone/>
            </a:pPr>
            <a:r>
              <a:rPr lang="en-US" sz="2000" b="1">
                <a:solidFill>
                  <a:srgbClr val="000000"/>
                </a:solidFill>
                <a:latin typeface="Calibri"/>
                <a:ea typeface="Calibri"/>
                <a:cs typeface="Calibri"/>
                <a:sym typeface="Calibri"/>
              </a:rPr>
              <a:t>Accession to the Cooperative Compliance Programme </a:t>
            </a:r>
            <a:endParaRPr sz="2000" b="1">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2400"/>
              <a:buNone/>
            </a:pPr>
            <a:r>
              <a:rPr lang="en-US" sz="2000">
                <a:solidFill>
                  <a:srgbClr val="2D2D2D"/>
                </a:solidFill>
                <a:latin typeface="Calibri"/>
                <a:ea typeface="Calibri"/>
                <a:cs typeface="Calibri"/>
                <a:sym typeface="Calibri"/>
              </a:rPr>
              <a:t>step by step</a:t>
            </a:r>
            <a:endParaRPr sz="2000" b="1">
              <a:solidFill>
                <a:srgbClr val="2D2D2D"/>
              </a:solidFill>
              <a:latin typeface="Calibri"/>
              <a:ea typeface="Calibri"/>
              <a:cs typeface="Calibri"/>
              <a:sym typeface="Calibri"/>
            </a:endParaRPr>
          </a:p>
        </p:txBody>
      </p:sp>
      <p:sp>
        <p:nvSpPr>
          <p:cNvPr id="689" name="Google Shape;689;g2b387be36e3_0_855"/>
          <p:cNvSpPr txBox="1">
            <a:spLocks noGrp="1"/>
          </p:cNvSpPr>
          <p:nvPr>
            <p:ph type="sldNum" idx="12"/>
          </p:nvPr>
        </p:nvSpPr>
        <p:spPr>
          <a:xfrm>
            <a:off x="8259298" y="4662245"/>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latin typeface="+mj-lt"/>
              </a:rPr>
              <a:t>12</a:t>
            </a:fld>
            <a:endParaRPr sz="600" dirty="0">
              <a:latin typeface="+mj-lt"/>
            </a:endParaRPr>
          </a:p>
        </p:txBody>
      </p:sp>
      <p:sp>
        <p:nvSpPr>
          <p:cNvPr id="690" name="Google Shape;690;g2b387be36e3_0_855"/>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4</a:t>
            </a:r>
            <a:endParaRPr sz="1200" b="1" i="0" u="none" strike="noStrike" cap="none">
              <a:solidFill>
                <a:schemeClr val="lt1"/>
              </a:solidFill>
              <a:latin typeface="Calibri"/>
              <a:ea typeface="Calibri"/>
              <a:cs typeface="Calibri"/>
              <a:sym typeface="Calibri"/>
            </a:endParaRPr>
          </a:p>
        </p:txBody>
      </p:sp>
      <p:sp>
        <p:nvSpPr>
          <p:cNvPr id="691" name="Google Shape;691;g2b387be36e3_0_855"/>
          <p:cNvSpPr/>
          <p:nvPr/>
        </p:nvSpPr>
        <p:spPr>
          <a:xfrm>
            <a:off x="8928150" y="65212"/>
            <a:ext cx="216000" cy="215978"/>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grpSp>
        <p:nvGrpSpPr>
          <p:cNvPr id="692" name="Google Shape;692;g2b387be36e3_0_855"/>
          <p:cNvGrpSpPr/>
          <p:nvPr/>
        </p:nvGrpSpPr>
        <p:grpSpPr>
          <a:xfrm>
            <a:off x="234775" y="1524100"/>
            <a:ext cx="8762600" cy="3034900"/>
            <a:chOff x="234775" y="1524100"/>
            <a:chExt cx="8762600" cy="3034900"/>
          </a:xfrm>
        </p:grpSpPr>
        <p:grpSp>
          <p:nvGrpSpPr>
            <p:cNvPr id="693" name="Google Shape;693;g2b387be36e3_0_855"/>
            <p:cNvGrpSpPr/>
            <p:nvPr/>
          </p:nvGrpSpPr>
          <p:grpSpPr>
            <a:xfrm>
              <a:off x="234775" y="1524100"/>
              <a:ext cx="8762600" cy="2850575"/>
              <a:chOff x="234775" y="1524100"/>
              <a:chExt cx="8762600" cy="2850575"/>
            </a:xfrm>
          </p:grpSpPr>
          <p:sp>
            <p:nvSpPr>
              <p:cNvPr id="694" name="Google Shape;694;g2b387be36e3_0_855"/>
              <p:cNvSpPr/>
              <p:nvPr/>
            </p:nvSpPr>
            <p:spPr>
              <a:xfrm>
                <a:off x="234775" y="3360375"/>
                <a:ext cx="1658700" cy="861900"/>
              </a:xfrm>
              <a:prstGeom prst="rect">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95" name="Google Shape;695;g2b387be36e3_0_855"/>
              <p:cNvSpPr/>
              <p:nvPr/>
            </p:nvSpPr>
            <p:spPr>
              <a:xfrm>
                <a:off x="1993754" y="2961200"/>
                <a:ext cx="1658700" cy="861900"/>
              </a:xfrm>
              <a:prstGeom prst="rect">
                <a:avLst/>
              </a:prstGeom>
              <a:solidFill>
                <a:srgbClr val="E31B38"/>
              </a:solidFill>
              <a:ln w="9525" cap="flat" cmpd="sng">
                <a:solidFill>
                  <a:srgbClr val="ED1A3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96" name="Google Shape;696;g2b387be36e3_0_855"/>
              <p:cNvSpPr/>
              <p:nvPr/>
            </p:nvSpPr>
            <p:spPr>
              <a:xfrm>
                <a:off x="3742583" y="2498475"/>
                <a:ext cx="1658700" cy="861900"/>
              </a:xfrm>
              <a:prstGeom prst="rect">
                <a:avLst/>
              </a:prstGeom>
              <a:solidFill>
                <a:srgbClr val="A41A16"/>
              </a:solidFill>
              <a:ln w="9525" cap="flat" cmpd="sng">
                <a:solidFill>
                  <a:srgbClr val="A41A1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97" name="Google Shape;697;g2b387be36e3_0_855"/>
              <p:cNvSpPr/>
              <p:nvPr/>
            </p:nvSpPr>
            <p:spPr>
              <a:xfrm>
                <a:off x="5491404" y="2015750"/>
                <a:ext cx="1658700" cy="861900"/>
              </a:xfrm>
              <a:prstGeom prst="rect">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98" name="Google Shape;698;g2b387be36e3_0_855"/>
              <p:cNvSpPr/>
              <p:nvPr/>
            </p:nvSpPr>
            <p:spPr>
              <a:xfrm>
                <a:off x="7269440" y="1524100"/>
                <a:ext cx="1658700" cy="861900"/>
              </a:xfrm>
              <a:prstGeom prst="rect">
                <a:avLst/>
              </a:prstGeom>
              <a:solidFill>
                <a:srgbClr val="5B0F00"/>
              </a:solid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99" name="Google Shape;699;g2b387be36e3_0_855"/>
              <p:cNvSpPr/>
              <p:nvPr/>
            </p:nvSpPr>
            <p:spPr>
              <a:xfrm>
                <a:off x="387175" y="3512775"/>
                <a:ext cx="1557000" cy="86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0" name="Google Shape;700;g2b387be36e3_0_855"/>
              <p:cNvSpPr/>
              <p:nvPr/>
            </p:nvSpPr>
            <p:spPr>
              <a:xfrm>
                <a:off x="2146150" y="3115275"/>
                <a:ext cx="1557000" cy="86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1" name="Google Shape;701;g2b387be36e3_0_855"/>
              <p:cNvSpPr/>
              <p:nvPr/>
            </p:nvSpPr>
            <p:spPr>
              <a:xfrm>
                <a:off x="3889325" y="2650875"/>
                <a:ext cx="1557000" cy="86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2" name="Google Shape;702;g2b387be36e3_0_855"/>
              <p:cNvSpPr/>
              <p:nvPr/>
            </p:nvSpPr>
            <p:spPr>
              <a:xfrm>
                <a:off x="5642325" y="2182825"/>
                <a:ext cx="1557000" cy="86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3" name="Google Shape;703;g2b387be36e3_0_855"/>
              <p:cNvSpPr/>
              <p:nvPr/>
            </p:nvSpPr>
            <p:spPr>
              <a:xfrm>
                <a:off x="7440375" y="1709850"/>
                <a:ext cx="1557000" cy="86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4" name="Google Shape;704;g2b387be36e3_0_855"/>
              <p:cNvSpPr/>
              <p:nvPr/>
            </p:nvSpPr>
            <p:spPr>
              <a:xfrm rot="-5400000">
                <a:off x="1687625" y="3044725"/>
                <a:ext cx="216000" cy="216000"/>
              </a:xfrm>
              <a:prstGeom prst="rtTriangle">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5" name="Google Shape;705;g2b387be36e3_0_855"/>
              <p:cNvSpPr/>
              <p:nvPr/>
            </p:nvSpPr>
            <p:spPr>
              <a:xfrm rot="-5400000">
                <a:off x="3436450" y="2650875"/>
                <a:ext cx="216000" cy="216000"/>
              </a:xfrm>
              <a:prstGeom prst="rtTriangle">
                <a:avLst/>
              </a:prstGeom>
              <a:solidFill>
                <a:srgbClr val="E31B38"/>
              </a:solidFill>
              <a:ln w="9525" cap="flat" cmpd="sng">
                <a:solidFill>
                  <a:srgbClr val="E31B3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6" name="Google Shape;706;g2b387be36e3_0_855"/>
              <p:cNvSpPr/>
              <p:nvPr/>
            </p:nvSpPr>
            <p:spPr>
              <a:xfrm rot="-5400000">
                <a:off x="5185275" y="2170000"/>
                <a:ext cx="216000" cy="216000"/>
              </a:xfrm>
              <a:prstGeom prst="rtTriangle">
                <a:avLst/>
              </a:prstGeom>
              <a:solidFill>
                <a:srgbClr val="A41A16"/>
              </a:solidFill>
              <a:ln w="9525" cap="flat" cmpd="sng">
                <a:solidFill>
                  <a:srgbClr val="A41A1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7" name="Google Shape;707;g2b387be36e3_0_855"/>
              <p:cNvSpPr/>
              <p:nvPr/>
            </p:nvSpPr>
            <p:spPr>
              <a:xfrm rot="-5400000">
                <a:off x="6934100" y="1709850"/>
                <a:ext cx="216000" cy="216000"/>
              </a:xfrm>
              <a:prstGeom prst="rtTriangle">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grpSp>
        <p:sp>
          <p:nvSpPr>
            <p:cNvPr id="708" name="Google Shape;708;g2b387be36e3_0_855"/>
            <p:cNvSpPr txBox="1"/>
            <p:nvPr/>
          </p:nvSpPr>
          <p:spPr>
            <a:xfrm>
              <a:off x="341050" y="3527600"/>
              <a:ext cx="14295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Application </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for participation in the Programme</a:t>
              </a:r>
              <a:endParaRPr sz="11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p:txBody>
        </p:sp>
        <p:sp>
          <p:nvSpPr>
            <p:cNvPr id="709" name="Google Shape;709;g2b387be36e3_0_855"/>
            <p:cNvSpPr txBox="1"/>
            <p:nvPr/>
          </p:nvSpPr>
          <p:spPr>
            <a:xfrm>
              <a:off x="2150401" y="3132875"/>
              <a:ext cx="14925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Taxpayer profiling </a:t>
              </a:r>
              <a:endParaRPr sz="11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p:txBody>
        </p:sp>
        <p:sp>
          <p:nvSpPr>
            <p:cNvPr id="710" name="Google Shape;710;g2b387be36e3_0_855"/>
            <p:cNvSpPr txBox="1"/>
            <p:nvPr/>
          </p:nvSpPr>
          <p:spPr>
            <a:xfrm>
              <a:off x="3809725" y="2649511"/>
              <a:ext cx="1551900" cy="1277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Initial audit </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including assessment of the fulfillment of tax obligations and</a:t>
              </a:r>
              <a:r>
                <a:rPr lang="en-US" sz="10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 the level of TCF implementation</a:t>
              </a:r>
              <a:endParaRPr sz="1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000" b="1" i="0" u="none" strike="noStrike" cap="none">
                <a:solidFill>
                  <a:srgbClr val="000000"/>
                </a:solidFill>
                <a:latin typeface="Calibri"/>
                <a:ea typeface="Calibri"/>
                <a:cs typeface="Calibri"/>
                <a:sym typeface="Calibri"/>
              </a:endParaRPr>
            </a:p>
          </p:txBody>
        </p:sp>
        <p:sp>
          <p:nvSpPr>
            <p:cNvPr id="711" name="Google Shape;711;g2b387be36e3_0_855"/>
            <p:cNvSpPr txBox="1"/>
            <p:nvPr/>
          </p:nvSpPr>
          <p:spPr>
            <a:xfrm>
              <a:off x="5663250" y="2249300"/>
              <a:ext cx="14925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Signing of cooperation agreement </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p:txBody>
        </p:sp>
        <p:sp>
          <p:nvSpPr>
            <p:cNvPr id="712" name="Google Shape;712;g2b387be36e3_0_855"/>
            <p:cNvSpPr txBox="1"/>
            <p:nvPr/>
          </p:nvSpPr>
          <p:spPr>
            <a:xfrm>
              <a:off x="7439402" y="1772876"/>
              <a:ext cx="1429500" cy="127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Cooperation with the </a:t>
              </a:r>
              <a:r>
                <a:rPr lang="en-US" sz="11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taxpayer </a:t>
              </a:r>
              <a:r>
                <a:rPr lang="en-US" sz="1100" b="1" i="0" u="none" strike="noStrike" cap="none">
                  <a:solidFill>
                    <a:srgbClr val="000000"/>
                  </a:solidFill>
                  <a:latin typeface="Calibri"/>
                  <a:ea typeface="Calibri"/>
                  <a:cs typeface="Calibri"/>
                  <a:sym typeface="Calibri"/>
                </a:rPr>
                <a:t>under the Programme</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p:txBody>
        </p:sp>
      </p:grpSp>
      <p:pic>
        <p:nvPicPr>
          <p:cNvPr id="2" name="Google Shape;701;g2a6e3223b13_1_1107">
            <a:extLst>
              <a:ext uri="{FF2B5EF4-FFF2-40B4-BE49-F238E27FC236}">
                <a16:creationId xmlns:a16="http://schemas.microsoft.com/office/drawing/2014/main" id="{BC5CE2E3-37D0-5FED-6621-D044EF99C0C0}"/>
              </a:ext>
            </a:extLst>
          </p:cNvPr>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1D514A86-879F-7398-FAFD-451051D7761B}"/>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06BC2741-DD2C-6B22-00EF-CF32D5E8EE70}"/>
              </a:ext>
            </a:extLst>
          </p:cNvPr>
          <p:cNvPicPr preferRelativeResize="0"/>
          <p:nvPr/>
        </p:nvPicPr>
        <p:blipFill rotWithShape="1">
          <a:blip r:embed="rId5">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g2b387be36e3_0_975"/>
          <p:cNvPicPr preferRelativeResize="0">
            <a:picLocks noGrp="1"/>
          </p:cNvPicPr>
          <p:nvPr>
            <p:ph type="pic" idx="2"/>
          </p:nvPr>
        </p:nvPicPr>
        <p:blipFill rotWithShape="1">
          <a:blip r:embed="rId3">
            <a:alphaModFix/>
          </a:blip>
          <a:srcRect/>
          <a:stretch/>
        </p:blipFill>
        <p:spPr>
          <a:xfrm>
            <a:off x="-1" y="0"/>
            <a:ext cx="3174900" cy="5143500"/>
          </a:xfrm>
          <a:prstGeom prst="rect">
            <a:avLst/>
          </a:prstGeom>
          <a:solidFill>
            <a:srgbClr val="DEDEDE"/>
          </a:solidFill>
          <a:ln>
            <a:noFill/>
          </a:ln>
        </p:spPr>
      </p:pic>
      <p:sp>
        <p:nvSpPr>
          <p:cNvPr id="721" name="Google Shape;721;g2b387be36e3_0_975"/>
          <p:cNvSpPr txBox="1">
            <a:spLocks noGrp="1"/>
          </p:cNvSpPr>
          <p:nvPr>
            <p:ph type="title"/>
          </p:nvPr>
        </p:nvSpPr>
        <p:spPr>
          <a:xfrm>
            <a:off x="3507185" y="411163"/>
            <a:ext cx="5304600" cy="307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400"/>
              <a:buNone/>
            </a:pPr>
            <a:r>
              <a:rPr lang="en-US">
                <a:solidFill>
                  <a:srgbClr val="000000"/>
                </a:solidFill>
              </a:rPr>
              <a:t>Accession to the Programme</a:t>
            </a:r>
            <a:endParaRPr>
              <a:solidFill>
                <a:srgbClr val="000000"/>
              </a:solidFill>
            </a:endParaRPr>
          </a:p>
        </p:txBody>
      </p:sp>
      <p:sp>
        <p:nvSpPr>
          <p:cNvPr id="722" name="Google Shape;722;g2b387be36e3_0_975"/>
          <p:cNvSpPr/>
          <p:nvPr/>
        </p:nvSpPr>
        <p:spPr>
          <a:xfrm>
            <a:off x="8247725" y="1099850"/>
            <a:ext cx="576000" cy="1323600"/>
          </a:xfrm>
          <a:prstGeom prst="rect">
            <a:avLst/>
          </a:prstGeom>
          <a:solidFill>
            <a:srgbClr val="E518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g2b387be36e3_0_975"/>
          <p:cNvSpPr/>
          <p:nvPr/>
        </p:nvSpPr>
        <p:spPr>
          <a:xfrm>
            <a:off x="8247725" y="2720975"/>
            <a:ext cx="576000" cy="1202100"/>
          </a:xfrm>
          <a:prstGeom prst="rect">
            <a:avLst/>
          </a:prstGeom>
          <a:solidFill>
            <a:srgbClr val="E518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724" name="Google Shape;724;g2b387be36e3_0_975"/>
          <p:cNvSpPr txBox="1"/>
          <p:nvPr/>
        </p:nvSpPr>
        <p:spPr>
          <a:xfrm>
            <a:off x="3505200" y="1099468"/>
            <a:ext cx="4594800" cy="1323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a:solidFill>
                  <a:srgbClr val="CD1823"/>
                </a:solidFill>
                <a:latin typeface="Calibri"/>
                <a:ea typeface="Calibri"/>
                <a:cs typeface="Calibri"/>
                <a:sym typeface="Calibri"/>
              </a:rPr>
              <a:t>Application process</a:t>
            </a:r>
            <a:br>
              <a:rPr lang="en-US" sz="1200" b="0" i="0" u="none" strike="noStrike" cap="none">
                <a:solidFill>
                  <a:srgbClr val="000000"/>
                </a:solidFill>
                <a:latin typeface="Calibri"/>
                <a:ea typeface="Calibri"/>
                <a:cs typeface="Calibri"/>
                <a:sym typeface="Calibri"/>
              </a:rPr>
            </a:b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This is the period in which the correctness of fulfilling tax obligations and the level of implementation of </a:t>
            </a:r>
            <a:r>
              <a:rPr lang="en-US" sz="12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TCF</a:t>
            </a: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 are analyzed.</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This process ends with the signing of a </a:t>
            </a:r>
            <a:r>
              <a:rPr lang="en-US" sz="1200" b="1" i="0" u="none" strike="noStrike" cap="none">
                <a:solidFill>
                  <a:srgbClr val="000000"/>
                </a:solidFill>
                <a:latin typeface="Calibri"/>
                <a:ea typeface="Calibri"/>
                <a:cs typeface="Calibri"/>
                <a:sym typeface="Calibri"/>
              </a:rPr>
              <a:t>cooperation agreement</a:t>
            </a:r>
            <a:r>
              <a:rPr lang="en-US" sz="1200" b="0" i="0" u="none" strike="noStrike" cap="none">
                <a:solidFill>
                  <a:srgbClr val="000000"/>
                </a:solidFill>
                <a:latin typeface="Calibri"/>
                <a:ea typeface="Calibri"/>
                <a:cs typeface="Calibri"/>
                <a:sym typeface="Calibri"/>
              </a:rPr>
              <a:t>, the scope of which is adapted to the needs of both parties.</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725" name="Google Shape;725;g2b387be36e3_0_975"/>
          <p:cNvSpPr txBox="1"/>
          <p:nvPr/>
        </p:nvSpPr>
        <p:spPr>
          <a:xfrm>
            <a:off x="3505200" y="2720975"/>
            <a:ext cx="4630500" cy="1139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D1823"/>
                </a:solidFill>
                <a:latin typeface="Calibri"/>
                <a:ea typeface="Calibri"/>
                <a:cs typeface="Calibri"/>
                <a:sym typeface="Calibri"/>
              </a:rPr>
              <a:t>Cooperation under the Programme</a:t>
            </a:r>
            <a:br>
              <a:rPr lang="en-US" sz="1200" b="1" i="0" u="none" strike="noStrike" cap="none">
                <a:solidFill>
                  <a:srgbClr val="000000"/>
                </a:solidFill>
                <a:latin typeface="Calibri"/>
                <a:ea typeface="Calibri"/>
                <a:cs typeface="Calibri"/>
                <a:sym typeface="Calibri"/>
              </a:rPr>
            </a:b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The cooperation is based on personalized service by the NRA, tailored to the </a:t>
            </a:r>
            <a:r>
              <a:rPr lang="en-US" sz="1200" b="1" i="0" u="none" strike="noStrike" cap="none">
                <a:solidFill>
                  <a:srgbClr val="000000"/>
                </a:solidFill>
                <a:latin typeface="Calibri"/>
                <a:ea typeface="Calibri"/>
                <a:cs typeface="Calibri"/>
                <a:sym typeface="Calibri"/>
              </a:rPr>
              <a:t>individual needs</a:t>
            </a:r>
            <a:r>
              <a:rPr lang="en-US" sz="1200" b="0" i="0" u="none" strike="noStrike" cap="none">
                <a:solidFill>
                  <a:srgbClr val="000000"/>
                </a:solidFill>
                <a:latin typeface="Calibri"/>
                <a:ea typeface="Calibri"/>
                <a:cs typeface="Calibri"/>
                <a:sym typeface="Calibri"/>
              </a:rPr>
              <a:t> of the taxpayer. The level of supervision over the enterprise is flexibly adapted to the implemented </a:t>
            </a:r>
            <a:r>
              <a:rPr lang="en-US" sz="1200" b="1" i="0" u="none" strike="noStrike" cap="none">
                <a:solidFill>
                  <a:srgbClr val="000000"/>
                </a:solidFill>
                <a:latin typeface="Calibri"/>
                <a:ea typeface="Calibri"/>
                <a:cs typeface="Calibri"/>
                <a:sym typeface="Calibri"/>
              </a:rPr>
              <a:t>tax management mechanisms</a:t>
            </a:r>
            <a:r>
              <a:rPr lang="en-US" sz="1200" b="0" i="0" u="none" strike="noStrike" cap="none">
                <a:solidFill>
                  <a:srgbClr val="000000"/>
                </a:solidFill>
                <a:latin typeface="Calibri"/>
                <a:ea typeface="Calibri"/>
                <a:cs typeface="Calibri"/>
                <a:sym typeface="Calibri"/>
              </a:rPr>
              <a:t>. </a:t>
            </a:r>
            <a:endParaRPr sz="1200" b="1" i="0" u="none" strike="noStrike" cap="none">
              <a:solidFill>
                <a:srgbClr val="000000"/>
              </a:solidFill>
              <a:latin typeface="Calibri"/>
              <a:ea typeface="Calibri"/>
              <a:cs typeface="Calibri"/>
              <a:sym typeface="Calibri"/>
            </a:endParaRPr>
          </a:p>
        </p:txBody>
      </p:sp>
      <p:sp>
        <p:nvSpPr>
          <p:cNvPr id="726" name="Google Shape;726;g2b387be36e3_0_975"/>
          <p:cNvSpPr/>
          <p:nvPr/>
        </p:nvSpPr>
        <p:spPr>
          <a:xfrm rot="-5400000">
            <a:off x="5251351" y="847474"/>
            <a:ext cx="664800" cy="7120800"/>
          </a:xfrm>
          <a:prstGeom prst="round2SameRect">
            <a:avLst>
              <a:gd name="adj1" fmla="val 16667"/>
              <a:gd name="adj2" fmla="val 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7" name="Google Shape;727;g2b387be36e3_0_975"/>
          <p:cNvSpPr txBox="1"/>
          <p:nvPr/>
        </p:nvSpPr>
        <p:spPr>
          <a:xfrm>
            <a:off x="2903220" y="4119849"/>
            <a:ext cx="5916900" cy="57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50" b="0" i="0" u="none" strike="noStrike" cap="none">
                <a:solidFill>
                  <a:srgbClr val="000000"/>
                </a:solidFill>
                <a:latin typeface="Calibri"/>
                <a:ea typeface="Calibri"/>
                <a:cs typeface="Calibri"/>
                <a:sym typeface="Calibri"/>
              </a:rPr>
              <a:t>It is worth remembering that the terms of the </a:t>
            </a:r>
            <a:r>
              <a:rPr lang="en-US" sz="1050" b="1" i="0" u="none" strike="noStrike" cap="none">
                <a:solidFill>
                  <a:srgbClr val="000000"/>
                </a:solidFill>
                <a:latin typeface="Calibri"/>
                <a:ea typeface="Calibri"/>
                <a:cs typeface="Calibri"/>
                <a:sym typeface="Calibri"/>
              </a:rPr>
              <a:t>cooperation agreement </a:t>
            </a:r>
            <a:r>
              <a:rPr lang="en-US" sz="1050" b="0" i="0" u="none" strike="noStrike" cap="none">
                <a:solidFill>
                  <a:srgbClr val="000000"/>
                </a:solidFill>
                <a:latin typeface="Calibri"/>
                <a:ea typeface="Calibri"/>
                <a:cs typeface="Calibri"/>
                <a:sym typeface="Calibri"/>
              </a:rPr>
              <a:t>are subject to negotiation. It is therefore important to understand the individual needs of each taxpayer.</a:t>
            </a:r>
            <a:endParaRPr sz="1050" b="0" i="0" u="none" strike="noStrike" cap="none">
              <a:solidFill>
                <a:srgbClr val="000000"/>
              </a:solidFill>
              <a:latin typeface="Calibri"/>
              <a:ea typeface="Calibri"/>
              <a:cs typeface="Calibri"/>
              <a:sym typeface="Calibri"/>
            </a:endParaRPr>
          </a:p>
        </p:txBody>
      </p:sp>
      <p:sp>
        <p:nvSpPr>
          <p:cNvPr id="728" name="Google Shape;728;g2b387be36e3_0_975"/>
          <p:cNvSpPr txBox="1"/>
          <p:nvPr/>
        </p:nvSpPr>
        <p:spPr>
          <a:xfrm>
            <a:off x="392825" y="1060050"/>
            <a:ext cx="2510400" cy="3016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alibri"/>
                <a:ea typeface="Calibri"/>
                <a:cs typeface="Calibri"/>
                <a:sym typeface="Calibri"/>
              </a:rPr>
              <a:t>Unlike tax audits, </a:t>
            </a:r>
            <a:r>
              <a:rPr lang="en-US" sz="1400" b="1"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Cooperative Compliance Programme</a:t>
            </a:r>
            <a:r>
              <a:rPr lang="en-US" sz="1400" b="0"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 </a:t>
            </a:r>
            <a:r>
              <a:rPr lang="en-US" sz="1400" b="0" i="0" u="none" strike="noStrike" cap="none">
                <a:solidFill>
                  <a:schemeClr val="lt1"/>
                </a:solidFill>
                <a:latin typeface="Calibri"/>
                <a:ea typeface="Calibri"/>
                <a:cs typeface="Calibri"/>
                <a:sym typeface="Calibri"/>
              </a:rPr>
              <a:t>does not involve the direct verification of the accuracy of fulfilling tax obligations. Instead, it serves as a form of supervision over internal rules that taxpayers implement to ensure the proper fulfillment of their tax obligations. In this system,</a:t>
            </a:r>
            <a:r>
              <a:rPr lang="en-US" sz="1400" b="1" i="0" u="none" strike="noStrike" cap="none">
                <a:solidFill>
                  <a:schemeClr val="lt1"/>
                </a:solidFill>
                <a:latin typeface="Calibri"/>
                <a:ea typeface="Calibri"/>
                <a:cs typeface="Calibri"/>
                <a:sym typeface="Calibri"/>
              </a:rPr>
              <a:t> taxpayers primarily manage their own settlements, while tax authorities monitor the effectiveness of these internal control mechanisms</a:t>
            </a:r>
            <a:endParaRPr sz="1600" b="1" i="0" u="none" strike="noStrike" cap="none">
              <a:solidFill>
                <a:srgbClr val="000000"/>
              </a:solidFill>
              <a:latin typeface="Arial"/>
              <a:ea typeface="Arial"/>
              <a:cs typeface="Arial"/>
              <a:sym typeface="Arial"/>
            </a:endParaRPr>
          </a:p>
        </p:txBody>
      </p:sp>
      <p:pic>
        <p:nvPicPr>
          <p:cNvPr id="729" name="Google Shape;729;g2b387be36e3_0_975"/>
          <p:cNvPicPr preferRelativeResize="0"/>
          <p:nvPr/>
        </p:nvPicPr>
        <p:blipFill rotWithShape="1">
          <a:blip r:embed="rId4">
            <a:alphaModFix/>
          </a:blip>
          <a:srcRect/>
          <a:stretch/>
        </p:blipFill>
        <p:spPr>
          <a:xfrm>
            <a:off x="2296430" y="4117645"/>
            <a:ext cx="606790" cy="580408"/>
          </a:xfrm>
          <a:prstGeom prst="rect">
            <a:avLst/>
          </a:prstGeom>
          <a:noFill/>
          <a:ln>
            <a:noFill/>
          </a:ln>
        </p:spPr>
      </p:pic>
      <p:sp>
        <p:nvSpPr>
          <p:cNvPr id="730" name="Google Shape;730;g2b387be36e3_0_975"/>
          <p:cNvSpPr/>
          <p:nvPr/>
        </p:nvSpPr>
        <p:spPr>
          <a:xfrm>
            <a:off x="8355719" y="3155040"/>
            <a:ext cx="359999" cy="360000"/>
          </a:xfrm>
          <a:custGeom>
            <a:avLst/>
            <a:gdLst/>
            <a:ahLst/>
            <a:cxnLst/>
            <a:rect l="l" t="t" r="r" b="b"/>
            <a:pathLst>
              <a:path w="704" h="706" extrusionOk="0">
                <a:moveTo>
                  <a:pt x="704" y="706"/>
                </a:moveTo>
                <a:lnTo>
                  <a:pt x="0" y="706"/>
                </a:lnTo>
                <a:lnTo>
                  <a:pt x="0" y="0"/>
                </a:lnTo>
                <a:lnTo>
                  <a:pt x="704" y="0"/>
                </a:lnTo>
                <a:lnTo>
                  <a:pt x="704" y="706"/>
                </a:lnTo>
                <a:close/>
                <a:moveTo>
                  <a:pt x="29" y="675"/>
                </a:moveTo>
                <a:lnTo>
                  <a:pt x="673" y="675"/>
                </a:lnTo>
                <a:lnTo>
                  <a:pt x="673" y="29"/>
                </a:lnTo>
                <a:lnTo>
                  <a:pt x="29" y="29"/>
                </a:lnTo>
                <a:lnTo>
                  <a:pt x="29" y="675"/>
                </a:lnTo>
                <a:close/>
                <a:moveTo>
                  <a:pt x="483" y="371"/>
                </a:moveTo>
                <a:lnTo>
                  <a:pt x="465" y="402"/>
                </a:lnTo>
                <a:lnTo>
                  <a:pt x="434" y="384"/>
                </a:lnTo>
                <a:lnTo>
                  <a:pt x="451" y="353"/>
                </a:lnTo>
                <a:lnTo>
                  <a:pt x="434" y="322"/>
                </a:lnTo>
                <a:lnTo>
                  <a:pt x="465" y="304"/>
                </a:lnTo>
                <a:lnTo>
                  <a:pt x="483" y="335"/>
                </a:lnTo>
                <a:lnTo>
                  <a:pt x="584" y="335"/>
                </a:lnTo>
                <a:lnTo>
                  <a:pt x="634" y="247"/>
                </a:lnTo>
                <a:lnTo>
                  <a:pt x="584" y="159"/>
                </a:lnTo>
                <a:lnTo>
                  <a:pt x="483" y="159"/>
                </a:lnTo>
                <a:lnTo>
                  <a:pt x="432" y="247"/>
                </a:lnTo>
                <a:lnTo>
                  <a:pt x="450" y="278"/>
                </a:lnTo>
                <a:lnTo>
                  <a:pt x="418" y="295"/>
                </a:lnTo>
                <a:lnTo>
                  <a:pt x="401" y="265"/>
                </a:lnTo>
                <a:lnTo>
                  <a:pt x="365" y="265"/>
                </a:lnTo>
                <a:lnTo>
                  <a:pt x="365" y="229"/>
                </a:lnTo>
                <a:lnTo>
                  <a:pt x="401" y="229"/>
                </a:lnTo>
                <a:lnTo>
                  <a:pt x="451" y="141"/>
                </a:lnTo>
                <a:lnTo>
                  <a:pt x="401" y="54"/>
                </a:lnTo>
                <a:lnTo>
                  <a:pt x="299" y="54"/>
                </a:lnTo>
                <a:lnTo>
                  <a:pt x="249" y="141"/>
                </a:lnTo>
                <a:lnTo>
                  <a:pt x="299" y="229"/>
                </a:lnTo>
                <a:lnTo>
                  <a:pt x="335" y="229"/>
                </a:lnTo>
                <a:lnTo>
                  <a:pt x="335" y="265"/>
                </a:lnTo>
                <a:lnTo>
                  <a:pt x="299" y="265"/>
                </a:lnTo>
                <a:lnTo>
                  <a:pt x="282" y="295"/>
                </a:lnTo>
                <a:lnTo>
                  <a:pt x="253" y="279"/>
                </a:lnTo>
                <a:lnTo>
                  <a:pt x="271" y="247"/>
                </a:lnTo>
                <a:lnTo>
                  <a:pt x="220" y="159"/>
                </a:lnTo>
                <a:lnTo>
                  <a:pt x="120" y="159"/>
                </a:lnTo>
                <a:lnTo>
                  <a:pt x="68" y="247"/>
                </a:lnTo>
                <a:lnTo>
                  <a:pt x="120" y="335"/>
                </a:lnTo>
                <a:lnTo>
                  <a:pt x="220" y="335"/>
                </a:lnTo>
                <a:lnTo>
                  <a:pt x="237" y="305"/>
                </a:lnTo>
                <a:lnTo>
                  <a:pt x="266" y="322"/>
                </a:lnTo>
                <a:lnTo>
                  <a:pt x="249" y="353"/>
                </a:lnTo>
                <a:lnTo>
                  <a:pt x="266" y="384"/>
                </a:lnTo>
                <a:lnTo>
                  <a:pt x="237" y="401"/>
                </a:lnTo>
                <a:lnTo>
                  <a:pt x="220" y="371"/>
                </a:lnTo>
                <a:lnTo>
                  <a:pt x="120" y="371"/>
                </a:lnTo>
                <a:lnTo>
                  <a:pt x="68" y="458"/>
                </a:lnTo>
                <a:lnTo>
                  <a:pt x="120" y="547"/>
                </a:lnTo>
                <a:lnTo>
                  <a:pt x="220" y="547"/>
                </a:lnTo>
                <a:lnTo>
                  <a:pt x="271" y="458"/>
                </a:lnTo>
                <a:lnTo>
                  <a:pt x="253" y="426"/>
                </a:lnTo>
                <a:lnTo>
                  <a:pt x="282" y="409"/>
                </a:lnTo>
                <a:lnTo>
                  <a:pt x="299" y="440"/>
                </a:lnTo>
                <a:lnTo>
                  <a:pt x="335" y="440"/>
                </a:lnTo>
                <a:lnTo>
                  <a:pt x="335" y="477"/>
                </a:lnTo>
                <a:lnTo>
                  <a:pt x="299" y="477"/>
                </a:lnTo>
                <a:lnTo>
                  <a:pt x="249" y="564"/>
                </a:lnTo>
                <a:lnTo>
                  <a:pt x="299" y="652"/>
                </a:lnTo>
                <a:lnTo>
                  <a:pt x="401" y="652"/>
                </a:lnTo>
                <a:lnTo>
                  <a:pt x="451" y="564"/>
                </a:lnTo>
                <a:lnTo>
                  <a:pt x="401" y="477"/>
                </a:lnTo>
                <a:lnTo>
                  <a:pt x="365" y="477"/>
                </a:lnTo>
                <a:lnTo>
                  <a:pt x="365" y="440"/>
                </a:lnTo>
                <a:lnTo>
                  <a:pt x="401" y="440"/>
                </a:lnTo>
                <a:lnTo>
                  <a:pt x="418" y="409"/>
                </a:lnTo>
                <a:lnTo>
                  <a:pt x="450" y="428"/>
                </a:lnTo>
                <a:lnTo>
                  <a:pt x="432" y="458"/>
                </a:lnTo>
                <a:lnTo>
                  <a:pt x="483" y="547"/>
                </a:lnTo>
                <a:lnTo>
                  <a:pt x="584" y="547"/>
                </a:lnTo>
                <a:lnTo>
                  <a:pt x="634" y="458"/>
                </a:lnTo>
                <a:lnTo>
                  <a:pt x="584" y="371"/>
                </a:lnTo>
                <a:lnTo>
                  <a:pt x="483" y="371"/>
                </a:lnTo>
                <a:close/>
                <a:moveTo>
                  <a:pt x="500" y="190"/>
                </a:moveTo>
                <a:lnTo>
                  <a:pt x="567" y="190"/>
                </a:lnTo>
                <a:lnTo>
                  <a:pt x="600" y="247"/>
                </a:lnTo>
                <a:lnTo>
                  <a:pt x="567" y="305"/>
                </a:lnTo>
                <a:lnTo>
                  <a:pt x="500" y="305"/>
                </a:lnTo>
                <a:lnTo>
                  <a:pt x="467" y="247"/>
                </a:lnTo>
                <a:lnTo>
                  <a:pt x="500" y="190"/>
                </a:lnTo>
                <a:close/>
                <a:moveTo>
                  <a:pt x="316" y="198"/>
                </a:moveTo>
                <a:lnTo>
                  <a:pt x="283" y="141"/>
                </a:lnTo>
                <a:lnTo>
                  <a:pt x="316" y="83"/>
                </a:lnTo>
                <a:lnTo>
                  <a:pt x="384" y="83"/>
                </a:lnTo>
                <a:lnTo>
                  <a:pt x="417" y="141"/>
                </a:lnTo>
                <a:lnTo>
                  <a:pt x="384" y="198"/>
                </a:lnTo>
                <a:lnTo>
                  <a:pt x="316" y="198"/>
                </a:lnTo>
                <a:close/>
                <a:moveTo>
                  <a:pt x="203" y="305"/>
                </a:moveTo>
                <a:lnTo>
                  <a:pt x="137" y="305"/>
                </a:lnTo>
                <a:lnTo>
                  <a:pt x="104" y="247"/>
                </a:lnTo>
                <a:lnTo>
                  <a:pt x="137" y="190"/>
                </a:lnTo>
                <a:lnTo>
                  <a:pt x="203" y="190"/>
                </a:lnTo>
                <a:lnTo>
                  <a:pt x="236" y="247"/>
                </a:lnTo>
                <a:lnTo>
                  <a:pt x="203" y="305"/>
                </a:lnTo>
                <a:close/>
                <a:moveTo>
                  <a:pt x="203" y="516"/>
                </a:moveTo>
                <a:lnTo>
                  <a:pt x="137" y="516"/>
                </a:lnTo>
                <a:lnTo>
                  <a:pt x="104" y="458"/>
                </a:lnTo>
                <a:lnTo>
                  <a:pt x="137" y="401"/>
                </a:lnTo>
                <a:lnTo>
                  <a:pt x="203" y="401"/>
                </a:lnTo>
                <a:lnTo>
                  <a:pt x="236" y="458"/>
                </a:lnTo>
                <a:lnTo>
                  <a:pt x="203" y="516"/>
                </a:lnTo>
                <a:close/>
                <a:moveTo>
                  <a:pt x="384" y="506"/>
                </a:moveTo>
                <a:lnTo>
                  <a:pt x="417" y="564"/>
                </a:lnTo>
                <a:lnTo>
                  <a:pt x="384" y="621"/>
                </a:lnTo>
                <a:lnTo>
                  <a:pt x="316" y="621"/>
                </a:lnTo>
                <a:lnTo>
                  <a:pt x="283" y="564"/>
                </a:lnTo>
                <a:lnTo>
                  <a:pt x="316" y="506"/>
                </a:lnTo>
                <a:lnTo>
                  <a:pt x="384" y="506"/>
                </a:lnTo>
                <a:close/>
                <a:moveTo>
                  <a:pt x="384" y="411"/>
                </a:moveTo>
                <a:lnTo>
                  <a:pt x="316" y="411"/>
                </a:lnTo>
                <a:lnTo>
                  <a:pt x="283" y="353"/>
                </a:lnTo>
                <a:lnTo>
                  <a:pt x="316" y="295"/>
                </a:lnTo>
                <a:lnTo>
                  <a:pt x="384" y="295"/>
                </a:lnTo>
                <a:lnTo>
                  <a:pt x="417" y="353"/>
                </a:lnTo>
                <a:lnTo>
                  <a:pt x="384" y="411"/>
                </a:lnTo>
                <a:close/>
                <a:moveTo>
                  <a:pt x="567" y="516"/>
                </a:moveTo>
                <a:lnTo>
                  <a:pt x="500" y="516"/>
                </a:lnTo>
                <a:lnTo>
                  <a:pt x="467" y="458"/>
                </a:lnTo>
                <a:lnTo>
                  <a:pt x="500" y="401"/>
                </a:lnTo>
                <a:lnTo>
                  <a:pt x="567" y="401"/>
                </a:lnTo>
                <a:lnTo>
                  <a:pt x="600" y="458"/>
                </a:lnTo>
                <a:lnTo>
                  <a:pt x="567" y="51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accent1"/>
              </a:solidFill>
              <a:latin typeface="Arial"/>
              <a:ea typeface="Arial"/>
              <a:cs typeface="Arial"/>
              <a:sym typeface="Arial"/>
            </a:endParaRPr>
          </a:p>
        </p:txBody>
      </p:sp>
      <p:sp>
        <p:nvSpPr>
          <p:cNvPr id="731" name="Google Shape;731;g2b387be36e3_0_975"/>
          <p:cNvSpPr/>
          <p:nvPr/>
        </p:nvSpPr>
        <p:spPr>
          <a:xfrm>
            <a:off x="8355719" y="1551898"/>
            <a:ext cx="360000" cy="3600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130" y="215"/>
                </a:moveTo>
                <a:cubicBezTo>
                  <a:pt x="155" y="215"/>
                  <a:pt x="176" y="194"/>
                  <a:pt x="176" y="169"/>
                </a:cubicBezTo>
                <a:cubicBezTo>
                  <a:pt x="176" y="144"/>
                  <a:pt x="155" y="124"/>
                  <a:pt x="130" y="124"/>
                </a:cubicBezTo>
                <a:cubicBezTo>
                  <a:pt x="105" y="124"/>
                  <a:pt x="85" y="144"/>
                  <a:pt x="85" y="169"/>
                </a:cubicBezTo>
                <a:cubicBezTo>
                  <a:pt x="85" y="194"/>
                  <a:pt x="105" y="215"/>
                  <a:pt x="130" y="215"/>
                </a:cubicBezTo>
                <a:close/>
                <a:moveTo>
                  <a:pt x="130" y="148"/>
                </a:moveTo>
                <a:cubicBezTo>
                  <a:pt x="142" y="148"/>
                  <a:pt x="151" y="158"/>
                  <a:pt x="151" y="169"/>
                </a:cubicBezTo>
                <a:cubicBezTo>
                  <a:pt x="151" y="181"/>
                  <a:pt x="142" y="190"/>
                  <a:pt x="130" y="190"/>
                </a:cubicBezTo>
                <a:cubicBezTo>
                  <a:pt x="119" y="190"/>
                  <a:pt x="109" y="181"/>
                  <a:pt x="109" y="169"/>
                </a:cubicBezTo>
                <a:cubicBezTo>
                  <a:pt x="109" y="158"/>
                  <a:pt x="119" y="148"/>
                  <a:pt x="130" y="148"/>
                </a:cubicBezTo>
                <a:close/>
                <a:moveTo>
                  <a:pt x="494" y="182"/>
                </a:moveTo>
                <a:cubicBezTo>
                  <a:pt x="217" y="182"/>
                  <a:pt x="217" y="182"/>
                  <a:pt x="217" y="182"/>
                </a:cubicBezTo>
                <a:cubicBezTo>
                  <a:pt x="217" y="157"/>
                  <a:pt x="217" y="157"/>
                  <a:pt x="217" y="157"/>
                </a:cubicBezTo>
                <a:cubicBezTo>
                  <a:pt x="494" y="157"/>
                  <a:pt x="494" y="157"/>
                  <a:pt x="494" y="157"/>
                </a:cubicBezTo>
                <a:lnTo>
                  <a:pt x="494" y="182"/>
                </a:lnTo>
                <a:close/>
                <a:moveTo>
                  <a:pt x="130" y="358"/>
                </a:moveTo>
                <a:cubicBezTo>
                  <a:pt x="155" y="358"/>
                  <a:pt x="176" y="337"/>
                  <a:pt x="176" y="312"/>
                </a:cubicBezTo>
                <a:cubicBezTo>
                  <a:pt x="176" y="287"/>
                  <a:pt x="155" y="267"/>
                  <a:pt x="130" y="267"/>
                </a:cubicBezTo>
                <a:cubicBezTo>
                  <a:pt x="105" y="267"/>
                  <a:pt x="85" y="287"/>
                  <a:pt x="85" y="312"/>
                </a:cubicBezTo>
                <a:cubicBezTo>
                  <a:pt x="85" y="337"/>
                  <a:pt x="105" y="358"/>
                  <a:pt x="130" y="358"/>
                </a:cubicBezTo>
                <a:close/>
                <a:moveTo>
                  <a:pt x="130" y="291"/>
                </a:moveTo>
                <a:cubicBezTo>
                  <a:pt x="142" y="291"/>
                  <a:pt x="151" y="301"/>
                  <a:pt x="151" y="312"/>
                </a:cubicBezTo>
                <a:cubicBezTo>
                  <a:pt x="151" y="324"/>
                  <a:pt x="142" y="333"/>
                  <a:pt x="130" y="333"/>
                </a:cubicBezTo>
                <a:cubicBezTo>
                  <a:pt x="119" y="333"/>
                  <a:pt x="109" y="324"/>
                  <a:pt x="109" y="312"/>
                </a:cubicBezTo>
                <a:cubicBezTo>
                  <a:pt x="109" y="301"/>
                  <a:pt x="119" y="291"/>
                  <a:pt x="130" y="291"/>
                </a:cubicBezTo>
                <a:close/>
                <a:moveTo>
                  <a:pt x="494" y="325"/>
                </a:moveTo>
                <a:cubicBezTo>
                  <a:pt x="217" y="325"/>
                  <a:pt x="217" y="325"/>
                  <a:pt x="217" y="325"/>
                </a:cubicBezTo>
                <a:cubicBezTo>
                  <a:pt x="217" y="300"/>
                  <a:pt x="217" y="300"/>
                  <a:pt x="217" y="300"/>
                </a:cubicBezTo>
                <a:cubicBezTo>
                  <a:pt x="494" y="300"/>
                  <a:pt x="494" y="300"/>
                  <a:pt x="494" y="300"/>
                </a:cubicBezTo>
                <a:lnTo>
                  <a:pt x="494" y="325"/>
                </a:lnTo>
                <a:close/>
                <a:moveTo>
                  <a:pt x="130" y="501"/>
                </a:moveTo>
                <a:cubicBezTo>
                  <a:pt x="155" y="501"/>
                  <a:pt x="176" y="480"/>
                  <a:pt x="176" y="455"/>
                </a:cubicBezTo>
                <a:cubicBezTo>
                  <a:pt x="176" y="430"/>
                  <a:pt x="155" y="410"/>
                  <a:pt x="130" y="410"/>
                </a:cubicBezTo>
                <a:cubicBezTo>
                  <a:pt x="105" y="410"/>
                  <a:pt x="85" y="430"/>
                  <a:pt x="85" y="455"/>
                </a:cubicBezTo>
                <a:cubicBezTo>
                  <a:pt x="85" y="480"/>
                  <a:pt x="105" y="501"/>
                  <a:pt x="130" y="501"/>
                </a:cubicBezTo>
                <a:close/>
                <a:moveTo>
                  <a:pt x="130" y="434"/>
                </a:moveTo>
                <a:cubicBezTo>
                  <a:pt x="142" y="434"/>
                  <a:pt x="151" y="444"/>
                  <a:pt x="151" y="455"/>
                </a:cubicBezTo>
                <a:cubicBezTo>
                  <a:pt x="151" y="467"/>
                  <a:pt x="142" y="476"/>
                  <a:pt x="130" y="476"/>
                </a:cubicBezTo>
                <a:cubicBezTo>
                  <a:pt x="119" y="476"/>
                  <a:pt x="109" y="467"/>
                  <a:pt x="109" y="455"/>
                </a:cubicBezTo>
                <a:cubicBezTo>
                  <a:pt x="109" y="444"/>
                  <a:pt x="119" y="434"/>
                  <a:pt x="130" y="434"/>
                </a:cubicBezTo>
                <a:close/>
                <a:moveTo>
                  <a:pt x="494" y="468"/>
                </a:moveTo>
                <a:cubicBezTo>
                  <a:pt x="217" y="468"/>
                  <a:pt x="217" y="468"/>
                  <a:pt x="217" y="468"/>
                </a:cubicBezTo>
                <a:cubicBezTo>
                  <a:pt x="217" y="443"/>
                  <a:pt x="217" y="443"/>
                  <a:pt x="217" y="443"/>
                </a:cubicBezTo>
                <a:cubicBezTo>
                  <a:pt x="494" y="443"/>
                  <a:pt x="494" y="443"/>
                  <a:pt x="494" y="443"/>
                </a:cubicBezTo>
                <a:lnTo>
                  <a:pt x="494" y="46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chemeClr val="accent1"/>
              </a:solidFill>
              <a:latin typeface="Arial"/>
              <a:ea typeface="Arial"/>
              <a:cs typeface="Arial"/>
              <a:sym typeface="Arial"/>
            </a:endParaRPr>
          </a:p>
        </p:txBody>
      </p:sp>
      <p:sp>
        <p:nvSpPr>
          <p:cNvPr id="732" name="Google Shape;732;g2b387be36e3_0_975"/>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13</a:t>
            </a:fld>
            <a:endParaRPr/>
          </a:p>
        </p:txBody>
      </p:sp>
      <p:sp>
        <p:nvSpPr>
          <p:cNvPr id="733" name="Google Shape;733;g2b387be36e3_0_975"/>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4</a:t>
            </a:r>
            <a:endParaRPr sz="1200" b="1" i="0" u="none" strike="noStrike" cap="none">
              <a:solidFill>
                <a:schemeClr val="lt1"/>
              </a:solidFill>
              <a:latin typeface="Calibri"/>
              <a:ea typeface="Calibri"/>
              <a:cs typeface="Calibri"/>
              <a:sym typeface="Calibri"/>
            </a:endParaRPr>
          </a:p>
        </p:txBody>
      </p:sp>
      <p:sp>
        <p:nvSpPr>
          <p:cNvPr id="734" name="Google Shape;734;g2b387be36e3_0_975"/>
          <p:cNvSpPr/>
          <p:nvPr/>
        </p:nvSpPr>
        <p:spPr>
          <a:xfrm>
            <a:off x="8928150" y="65212"/>
            <a:ext cx="216000" cy="215978"/>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g2b387be36e3_0_1089"/>
          <p:cNvSpPr txBox="1"/>
          <p:nvPr/>
        </p:nvSpPr>
        <p:spPr>
          <a:xfrm>
            <a:off x="3744575" y="1146950"/>
            <a:ext cx="5219700" cy="1017000"/>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80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In an effort to streamline the process of joining the Programme, the NRA has prepared practical documents that help you properly prepare your application.</a:t>
            </a:r>
            <a:endParaRPr sz="12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following are available on the Programme’s website:</a:t>
            </a:r>
            <a:endParaRPr sz="12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740" name="Google Shape;740;g2b387be36e3_0_1089"/>
          <p:cNvSpPr txBox="1"/>
          <p:nvPr/>
        </p:nvSpPr>
        <p:spPr>
          <a:xfrm>
            <a:off x="4268789" y="2651319"/>
            <a:ext cx="32475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Guidelines</a:t>
            </a:r>
            <a:r>
              <a:rPr lang="en-US" sz="1200" b="0" i="0" u="none" strike="noStrike" cap="none">
                <a:solidFill>
                  <a:srgbClr val="000000"/>
                </a:solidFill>
                <a:latin typeface="Calibri"/>
                <a:ea typeface="Calibri"/>
                <a:cs typeface="Calibri"/>
                <a:sym typeface="Calibri"/>
              </a:rPr>
              <a:t> for the Tax Control Framework</a:t>
            </a:r>
            <a:endParaRPr sz="1200" b="0" i="0" u="none" strike="noStrike" cap="none">
              <a:solidFill>
                <a:srgbClr val="000000"/>
              </a:solidFill>
              <a:latin typeface="Calibri"/>
              <a:ea typeface="Calibri"/>
              <a:cs typeface="Calibri"/>
              <a:sym typeface="Calibri"/>
            </a:endParaRPr>
          </a:p>
        </p:txBody>
      </p:sp>
      <p:sp>
        <p:nvSpPr>
          <p:cNvPr id="741" name="Google Shape;741;g2b387be36e3_0_1089"/>
          <p:cNvSpPr txBox="1"/>
          <p:nvPr/>
        </p:nvSpPr>
        <p:spPr>
          <a:xfrm>
            <a:off x="4268800" y="3153975"/>
            <a:ext cx="3517800" cy="33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CCP Handbook</a:t>
            </a:r>
            <a:r>
              <a:rPr lang="en-US" sz="1200" b="0" i="0" u="none" strike="noStrike" cap="none">
                <a:solidFill>
                  <a:srgbClr val="000000"/>
                </a:solidFill>
                <a:latin typeface="Calibri"/>
                <a:ea typeface="Calibri"/>
                <a:cs typeface="Calibri"/>
                <a:sym typeface="Calibri"/>
              </a:rPr>
              <a:t> for a participant including appendices</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cxnSp>
        <p:nvCxnSpPr>
          <p:cNvPr id="742" name="Google Shape;742;g2b387be36e3_0_1089"/>
          <p:cNvCxnSpPr/>
          <p:nvPr/>
        </p:nvCxnSpPr>
        <p:spPr>
          <a:xfrm>
            <a:off x="301950" y="4015975"/>
            <a:ext cx="612600" cy="3300"/>
          </a:xfrm>
          <a:prstGeom prst="straightConnector1">
            <a:avLst/>
          </a:prstGeom>
          <a:noFill/>
          <a:ln w="28575" cap="flat" cmpd="sng">
            <a:solidFill>
              <a:srgbClr val="ED1A38"/>
            </a:solidFill>
            <a:prstDash val="solid"/>
            <a:round/>
            <a:headEnd type="none" w="sm" len="sm"/>
            <a:tailEnd type="none" w="sm" len="sm"/>
          </a:ln>
        </p:spPr>
      </p:cxnSp>
      <p:grpSp>
        <p:nvGrpSpPr>
          <p:cNvPr id="743" name="Google Shape;743;g2b387be36e3_0_1089"/>
          <p:cNvGrpSpPr/>
          <p:nvPr/>
        </p:nvGrpSpPr>
        <p:grpSpPr>
          <a:xfrm>
            <a:off x="3658879" y="1859400"/>
            <a:ext cx="341228" cy="430369"/>
            <a:chOff x="4175267" y="3404686"/>
            <a:chExt cx="280800" cy="354155"/>
          </a:xfrm>
        </p:grpSpPr>
        <p:sp>
          <p:nvSpPr>
            <p:cNvPr id="744" name="Google Shape;744;g2b387be36e3_0_1089"/>
            <p:cNvSpPr/>
            <p:nvPr/>
          </p:nvSpPr>
          <p:spPr>
            <a:xfrm>
              <a:off x="4184809" y="3579141"/>
              <a:ext cx="171600" cy="179700"/>
            </a:xfrm>
            <a:prstGeom prst="rect">
              <a:avLst/>
            </a:pr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5" name="Google Shape;745;g2b387be36e3_0_1089"/>
            <p:cNvSpPr/>
            <p:nvPr/>
          </p:nvSpPr>
          <p:spPr>
            <a:xfrm rot="-8100000">
              <a:off x="4256270" y="3405927"/>
              <a:ext cx="118794" cy="278317"/>
            </a:xfrm>
            <a:prstGeom prst="halfFrame">
              <a:avLst>
                <a:gd name="adj1" fmla="val 33333"/>
                <a:gd name="adj2" fmla="val 33333"/>
              </a:avLst>
            </a:prstGeom>
            <a:solidFill>
              <a:srgbClr val="ED1A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46" name="Google Shape;746;g2b387be36e3_0_1089"/>
          <p:cNvGrpSpPr/>
          <p:nvPr/>
        </p:nvGrpSpPr>
        <p:grpSpPr>
          <a:xfrm>
            <a:off x="3658879" y="2415700"/>
            <a:ext cx="341228" cy="430369"/>
            <a:chOff x="4175266" y="3228926"/>
            <a:chExt cx="280800" cy="354155"/>
          </a:xfrm>
        </p:grpSpPr>
        <p:sp>
          <p:nvSpPr>
            <p:cNvPr id="747" name="Google Shape;747;g2b387be36e3_0_1089"/>
            <p:cNvSpPr/>
            <p:nvPr/>
          </p:nvSpPr>
          <p:spPr>
            <a:xfrm>
              <a:off x="4184808" y="3403381"/>
              <a:ext cx="171600" cy="179700"/>
            </a:xfrm>
            <a:prstGeom prst="rect">
              <a:avLst/>
            </a:pr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8" name="Google Shape;748;g2b387be36e3_0_1089"/>
            <p:cNvSpPr/>
            <p:nvPr/>
          </p:nvSpPr>
          <p:spPr>
            <a:xfrm rot="-8100000">
              <a:off x="4256269" y="3230167"/>
              <a:ext cx="118794" cy="278317"/>
            </a:xfrm>
            <a:prstGeom prst="halfFrame">
              <a:avLst>
                <a:gd name="adj1" fmla="val 33333"/>
                <a:gd name="adj2" fmla="val 33333"/>
              </a:avLst>
            </a:prstGeom>
            <a:solidFill>
              <a:srgbClr val="ED1A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49" name="Google Shape;749;g2b387be36e3_0_1089"/>
          <p:cNvGrpSpPr/>
          <p:nvPr/>
        </p:nvGrpSpPr>
        <p:grpSpPr>
          <a:xfrm>
            <a:off x="3658878" y="2971992"/>
            <a:ext cx="341228" cy="430369"/>
            <a:chOff x="4167012" y="2828678"/>
            <a:chExt cx="280800" cy="354155"/>
          </a:xfrm>
        </p:grpSpPr>
        <p:sp>
          <p:nvSpPr>
            <p:cNvPr id="750" name="Google Shape;750;g2b387be36e3_0_1089"/>
            <p:cNvSpPr/>
            <p:nvPr/>
          </p:nvSpPr>
          <p:spPr>
            <a:xfrm>
              <a:off x="4176554" y="3003133"/>
              <a:ext cx="171600" cy="179700"/>
            </a:xfrm>
            <a:prstGeom prst="rect">
              <a:avLst/>
            </a:pr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1" name="Google Shape;751;g2b387be36e3_0_1089"/>
            <p:cNvSpPr/>
            <p:nvPr/>
          </p:nvSpPr>
          <p:spPr>
            <a:xfrm rot="-8100000">
              <a:off x="4248015" y="2829919"/>
              <a:ext cx="118794" cy="278317"/>
            </a:xfrm>
            <a:prstGeom prst="halfFrame">
              <a:avLst>
                <a:gd name="adj1" fmla="val 33333"/>
                <a:gd name="adj2" fmla="val 33333"/>
              </a:avLst>
            </a:prstGeom>
            <a:solidFill>
              <a:srgbClr val="ED1A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752" name="Google Shape;752;g2b387be36e3_0_1089"/>
          <p:cNvSpPr txBox="1">
            <a:spLocks noGrp="1"/>
          </p:cNvSpPr>
          <p:nvPr>
            <p:ph type="title"/>
          </p:nvPr>
        </p:nvSpPr>
        <p:spPr>
          <a:xfrm>
            <a:off x="3658875" y="258775"/>
            <a:ext cx="5305500" cy="61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US" sz="2000" b="1">
                <a:solidFill>
                  <a:srgbClr val="000000"/>
                </a:solidFill>
                <a:latin typeface="Calibri"/>
                <a:ea typeface="Calibri"/>
                <a:cs typeface="Calibri"/>
                <a:sym typeface="Calibri"/>
              </a:rPr>
              <a:t>Documents of the Cooperative Compliance Programme</a:t>
            </a: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3000"/>
              <a:buNone/>
            </a:pP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3000"/>
              <a:buNone/>
            </a:pPr>
            <a:endParaRPr sz="2000" b="1">
              <a:solidFill>
                <a:srgbClr val="000000"/>
              </a:solidFill>
              <a:latin typeface="Calibri"/>
              <a:ea typeface="Calibri"/>
              <a:cs typeface="Calibri"/>
              <a:sym typeface="Calibri"/>
            </a:endParaRPr>
          </a:p>
        </p:txBody>
      </p:sp>
      <p:sp>
        <p:nvSpPr>
          <p:cNvPr id="753" name="Google Shape;753;g2b387be36e3_0_1089"/>
          <p:cNvSpPr txBox="1"/>
          <p:nvPr/>
        </p:nvSpPr>
        <p:spPr>
          <a:xfrm>
            <a:off x="4268802" y="2086700"/>
            <a:ext cx="32475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Application </a:t>
            </a:r>
            <a:r>
              <a:rPr lang="en-US" sz="1200" b="0" i="0" u="none" strike="noStrike" cap="none">
                <a:solidFill>
                  <a:srgbClr val="000000"/>
                </a:solidFill>
                <a:latin typeface="Calibri"/>
                <a:ea typeface="Calibri"/>
                <a:cs typeface="Calibri"/>
                <a:sym typeface="Calibri"/>
              </a:rPr>
              <a:t>for a cooperation agreement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754" name="Google Shape;754;g2b387be36e3_0_1089"/>
          <p:cNvSpPr txBox="1">
            <a:spLocks noGrp="1"/>
          </p:cNvSpPr>
          <p:nvPr>
            <p:ph type="sldNum" idx="12"/>
          </p:nvPr>
        </p:nvSpPr>
        <p:spPr>
          <a:xfrm>
            <a:off x="8271442" y="4684712"/>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latin typeface="+mn-lt"/>
              </a:rPr>
              <a:t>14</a:t>
            </a:fld>
            <a:endParaRPr sz="600" dirty="0">
              <a:latin typeface="+mn-lt"/>
            </a:endParaRPr>
          </a:p>
        </p:txBody>
      </p:sp>
      <p:sp>
        <p:nvSpPr>
          <p:cNvPr id="755" name="Google Shape;755;g2b387be36e3_0_1089"/>
          <p:cNvSpPr/>
          <p:nvPr/>
        </p:nvSpPr>
        <p:spPr>
          <a:xfrm rot="-5400000">
            <a:off x="5808925" y="1208700"/>
            <a:ext cx="849600" cy="5820900"/>
          </a:xfrm>
          <a:prstGeom prst="round2SameRect">
            <a:avLst>
              <a:gd name="adj1" fmla="val 16667"/>
              <a:gd name="adj2" fmla="val 0"/>
            </a:avLst>
          </a:prstGeom>
          <a:solidFill>
            <a:srgbClr val="CD18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6" name="Google Shape;756;g2b387be36e3_0_1089"/>
          <p:cNvSpPr txBox="1"/>
          <p:nvPr/>
        </p:nvSpPr>
        <p:spPr>
          <a:xfrm>
            <a:off x="4817825" y="3931800"/>
            <a:ext cx="4083300" cy="4002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dirty="0">
                <a:solidFill>
                  <a:schemeClr val="lt1"/>
                </a:solidFill>
                <a:latin typeface="Calibri"/>
                <a:ea typeface="Calibri"/>
                <a:cs typeface="Calibri"/>
                <a:sym typeface="Calibri"/>
              </a:rPr>
              <a:t>Documents related to the Cooperative Compliance </a:t>
            </a:r>
            <a:r>
              <a:rPr lang="en-US" sz="1300" b="0" i="0" u="none" strike="noStrike" cap="none" dirty="0" err="1">
                <a:solidFill>
                  <a:schemeClr val="lt1"/>
                </a:solidFill>
                <a:latin typeface="Calibri"/>
                <a:ea typeface="Calibri"/>
                <a:cs typeface="Calibri"/>
                <a:sym typeface="Calibri"/>
              </a:rPr>
              <a:t>Programme</a:t>
            </a:r>
            <a:r>
              <a:rPr lang="en-US" sz="1300" b="0" i="0" u="none" strike="noStrike" cap="none" dirty="0">
                <a:solidFill>
                  <a:schemeClr val="lt1"/>
                </a:solidFill>
                <a:latin typeface="Calibri"/>
                <a:ea typeface="Calibri"/>
                <a:cs typeface="Calibri"/>
                <a:sym typeface="Calibri"/>
              </a:rPr>
              <a:t> are available on the </a:t>
            </a:r>
            <a:r>
              <a:rPr lang="en-US" sz="1300" b="0" i="0" u="sng" strike="noStrike" cap="none" dirty="0" err="1">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Programme’s</a:t>
            </a:r>
            <a:r>
              <a:rPr lang="en-US" sz="1300" b="0" i="0" u="sng" strike="noStrike" cap="none" dirty="0">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website</a:t>
            </a:r>
            <a:r>
              <a:rPr lang="en-US" sz="1300" b="0" i="0" u="none" strike="noStrike" cap="none" dirty="0">
                <a:solidFill>
                  <a:schemeClr val="lt1"/>
                </a:solidFill>
                <a:latin typeface="Calibri"/>
                <a:ea typeface="Calibri"/>
                <a:cs typeface="Calibri"/>
                <a:sym typeface="Calibri"/>
              </a:rPr>
              <a:t>.</a:t>
            </a:r>
            <a:endParaRPr sz="1300" b="0" i="0" u="none" strike="noStrike" cap="none" dirty="0">
              <a:solidFill>
                <a:schemeClr val="lt1"/>
              </a:solidFill>
              <a:latin typeface="Calibri"/>
              <a:ea typeface="Calibri"/>
              <a:cs typeface="Calibri"/>
              <a:sym typeface="Calibri"/>
            </a:endParaRPr>
          </a:p>
        </p:txBody>
      </p:sp>
      <p:sp>
        <p:nvSpPr>
          <p:cNvPr id="757" name="Google Shape;757;g2b387be36e3_0_1089"/>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4</a:t>
            </a:r>
            <a:endParaRPr sz="1200" b="1" i="0" u="none" strike="noStrike" cap="none">
              <a:solidFill>
                <a:schemeClr val="lt1"/>
              </a:solidFill>
              <a:latin typeface="Calibri"/>
              <a:ea typeface="Calibri"/>
              <a:cs typeface="Calibri"/>
              <a:sym typeface="Calibri"/>
            </a:endParaRPr>
          </a:p>
        </p:txBody>
      </p:sp>
      <p:sp>
        <p:nvSpPr>
          <p:cNvPr id="758" name="Google Shape;758;g2b387be36e3_0_1089"/>
          <p:cNvSpPr/>
          <p:nvPr/>
        </p:nvSpPr>
        <p:spPr>
          <a:xfrm>
            <a:off x="8928150" y="65212"/>
            <a:ext cx="216000" cy="215978"/>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59" name="Google Shape;759;g2b387be36e3_0_1089"/>
          <p:cNvSpPr txBox="1"/>
          <p:nvPr/>
        </p:nvSpPr>
        <p:spPr>
          <a:xfrm>
            <a:off x="3700648" y="3811946"/>
            <a:ext cx="678600" cy="61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100"/>
              <a:buFont typeface="Calibri"/>
              <a:buNone/>
            </a:pPr>
            <a:r>
              <a:rPr lang="en-US" sz="1100" b="1" i="0" u="none" strike="noStrike" cap="none" dirty="0">
                <a:solidFill>
                  <a:srgbClr val="000000"/>
                </a:solidFill>
                <a:latin typeface="Calibri"/>
                <a:ea typeface="Calibri"/>
                <a:cs typeface="Calibri"/>
                <a:sym typeface="Calibri"/>
              </a:rPr>
              <a:t>QR</a:t>
            </a:r>
            <a:endParaRPr sz="1100" b="0" i="0" u="none" strike="noStrike" cap="none" dirty="0">
              <a:solidFill>
                <a:srgbClr val="00000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100"/>
              <a:buFont typeface="Calibri"/>
              <a:buNone/>
            </a:pPr>
            <a:r>
              <a:rPr lang="pl-PL" sz="1100" b="1" dirty="0" err="1">
                <a:latin typeface="Calibri"/>
                <a:ea typeface="Calibri"/>
                <a:cs typeface="Calibri"/>
                <a:sym typeface="Calibri"/>
              </a:rPr>
              <a:t>Code</a:t>
            </a:r>
            <a:endParaRPr sz="1100" b="0" i="0" u="none" strike="noStrike" cap="none" dirty="0">
              <a:solidFill>
                <a:srgbClr val="000000"/>
              </a:solidFill>
              <a:latin typeface="Calibri"/>
              <a:ea typeface="Calibri"/>
              <a:cs typeface="Calibri"/>
              <a:sym typeface="Calibri"/>
            </a:endParaRPr>
          </a:p>
        </p:txBody>
      </p:sp>
      <p:pic>
        <p:nvPicPr>
          <p:cNvPr id="760" name="Google Shape;760;g2b387be36e3_0_1089"/>
          <p:cNvPicPr preferRelativeResize="0"/>
          <p:nvPr/>
        </p:nvPicPr>
        <p:blipFill rotWithShape="1">
          <a:blip r:embed="rId4">
            <a:alphaModFix/>
          </a:blip>
          <a:srcRect/>
          <a:stretch/>
        </p:blipFill>
        <p:spPr>
          <a:xfrm>
            <a:off x="-762000" y="0"/>
            <a:ext cx="3626277"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g2a71ae42c78_0_1321"/>
          <p:cNvPicPr preferRelativeResize="0"/>
          <p:nvPr/>
        </p:nvPicPr>
        <p:blipFill rotWithShape="1">
          <a:blip r:embed="rId3">
            <a:alphaModFix/>
          </a:blip>
          <a:srcRect/>
          <a:stretch/>
        </p:blipFill>
        <p:spPr>
          <a:xfrm>
            <a:off x="3691744" y="1239838"/>
            <a:ext cx="5452257" cy="3355989"/>
          </a:xfrm>
          <a:prstGeom prst="rect">
            <a:avLst/>
          </a:prstGeom>
          <a:noFill/>
          <a:ln>
            <a:noFill/>
          </a:ln>
        </p:spPr>
      </p:pic>
      <p:sp>
        <p:nvSpPr>
          <p:cNvPr id="767" name="Google Shape;767;g2a71ae42c78_0_1321"/>
          <p:cNvSpPr txBox="1"/>
          <p:nvPr/>
        </p:nvSpPr>
        <p:spPr>
          <a:xfrm>
            <a:off x="1423625" y="3231450"/>
            <a:ext cx="1883400" cy="646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a:solidFill>
                  <a:srgbClr val="000000"/>
                </a:solidFill>
                <a:latin typeface="Calibri"/>
                <a:ea typeface="Calibri"/>
                <a:cs typeface="Calibri"/>
                <a:sym typeface="Calibri"/>
              </a:rPr>
              <a:t>Join the Cooperative Compliance Programme today!</a:t>
            </a:r>
            <a:endParaRPr sz="1600" b="1" i="0" u="none" strike="noStrike" cap="none">
              <a:solidFill>
                <a:srgbClr val="000000"/>
              </a:solidFill>
              <a:latin typeface="Arial"/>
              <a:ea typeface="Arial"/>
              <a:cs typeface="Arial"/>
              <a:sym typeface="Arial"/>
            </a:endParaRPr>
          </a:p>
        </p:txBody>
      </p:sp>
      <p:grpSp>
        <p:nvGrpSpPr>
          <p:cNvPr id="768" name="Google Shape;768;g2a71ae42c78_0_1321"/>
          <p:cNvGrpSpPr/>
          <p:nvPr/>
        </p:nvGrpSpPr>
        <p:grpSpPr>
          <a:xfrm>
            <a:off x="635625" y="3037836"/>
            <a:ext cx="648873" cy="728398"/>
            <a:chOff x="4176519" y="3419812"/>
            <a:chExt cx="280800" cy="315214"/>
          </a:xfrm>
        </p:grpSpPr>
        <p:sp>
          <p:nvSpPr>
            <p:cNvPr id="769" name="Google Shape;769;g2a71ae42c78_0_1321"/>
            <p:cNvSpPr/>
            <p:nvPr/>
          </p:nvSpPr>
          <p:spPr>
            <a:xfrm>
              <a:off x="4184809" y="3555326"/>
              <a:ext cx="171600" cy="179700"/>
            </a:xfrm>
            <a:prstGeom prst="rect">
              <a:avLst/>
            </a:prstGeom>
            <a:noFill/>
            <a:ln w="571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0" name="Google Shape;770;g2a71ae42c78_0_1321"/>
            <p:cNvSpPr/>
            <p:nvPr/>
          </p:nvSpPr>
          <p:spPr>
            <a:xfrm rot="-8100000">
              <a:off x="4257522" y="3421053"/>
              <a:ext cx="118794" cy="278317"/>
            </a:xfrm>
            <a:prstGeom prst="halfFrame">
              <a:avLst>
                <a:gd name="adj1" fmla="val 33333"/>
                <a:gd name="adj2" fmla="val 33333"/>
              </a:avLst>
            </a:prstGeom>
            <a:solidFill>
              <a:srgbClr val="ED1A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771" name="Google Shape;771;g2a71ae42c78_0_1321"/>
          <p:cNvSpPr txBox="1">
            <a:spLocks noGrp="1"/>
          </p:cNvSpPr>
          <p:nvPr>
            <p:ph type="sldNum" idx="12"/>
          </p:nvPr>
        </p:nvSpPr>
        <p:spPr>
          <a:xfrm>
            <a:off x="8379442" y="4665382"/>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latin typeface="+mn-lt"/>
              </a:rPr>
              <a:t>15</a:t>
            </a:fld>
            <a:endParaRPr sz="600" dirty="0">
              <a:latin typeface="+mn-lt"/>
            </a:endParaRPr>
          </a:p>
        </p:txBody>
      </p:sp>
      <p:sp>
        <p:nvSpPr>
          <p:cNvPr id="772" name="Google Shape;772;g2a71ae42c78_0_1321"/>
          <p:cNvSpPr/>
          <p:nvPr/>
        </p:nvSpPr>
        <p:spPr>
          <a:xfrm>
            <a:off x="1453900" y="4690875"/>
            <a:ext cx="423000" cy="45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73" name="Google Shape;773;g2a71ae42c78_0_1321"/>
          <p:cNvSpPr/>
          <p:nvPr/>
        </p:nvSpPr>
        <p:spPr>
          <a:xfrm>
            <a:off x="411000" y="1632550"/>
            <a:ext cx="2987700" cy="1405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4" name="Google Shape;774;g2a71ae42c78_0_1321"/>
          <p:cNvSpPr/>
          <p:nvPr/>
        </p:nvSpPr>
        <p:spPr>
          <a:xfrm>
            <a:off x="408375" y="1239850"/>
            <a:ext cx="2987400" cy="392700"/>
          </a:xfrm>
          <a:prstGeom prst="rect">
            <a:avLst/>
          </a:prstGeom>
          <a:solidFill>
            <a:srgbClr val="E51836"/>
          </a:solidFill>
          <a:ln>
            <a:noFill/>
          </a:ln>
        </p:spPr>
        <p:txBody>
          <a:bodyPr spcFirstLastPara="1" wrap="square" lIns="108000" tIns="0" rIns="10800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Cooperation and support from NRA</a:t>
            </a:r>
            <a:endParaRPr sz="1400" b="0" i="0" u="none" strike="noStrike" cap="none">
              <a:solidFill>
                <a:srgbClr val="000000"/>
              </a:solidFill>
              <a:latin typeface="Arial"/>
              <a:ea typeface="Arial"/>
              <a:cs typeface="Arial"/>
              <a:sym typeface="Arial"/>
            </a:endParaRPr>
          </a:p>
        </p:txBody>
      </p:sp>
      <p:sp>
        <p:nvSpPr>
          <p:cNvPr id="775" name="Google Shape;775;g2a71ae42c78_0_1321"/>
          <p:cNvSpPr txBox="1"/>
          <p:nvPr/>
        </p:nvSpPr>
        <p:spPr>
          <a:xfrm>
            <a:off x="496775" y="1683700"/>
            <a:ext cx="2810400" cy="194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The taxpayer in the Cooperative Compliance Programme receives individual support from the NRA,</a:t>
            </a: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 during the application process as well as after joining the Programme. </a:t>
            </a:r>
            <a:r>
              <a:rPr lang="en-US" sz="12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Cooperation in an atmosphere of open dialogue</a:t>
            </a: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rPr>
              <a:t> enables effective solutions and mutual understanding of needs.</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60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776" name="Google Shape;776;g2a71ae42c78_0_1321"/>
          <p:cNvSpPr txBox="1"/>
          <p:nvPr/>
        </p:nvSpPr>
        <p:spPr>
          <a:xfrm>
            <a:off x="410350" y="4077450"/>
            <a:ext cx="2987400" cy="511200"/>
          </a:xfrm>
          <a:prstGeom prst="rect">
            <a:avLst/>
          </a:prstGeom>
          <a:solidFill>
            <a:srgbClr val="E22D3B"/>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100"/>
              <a:buFont typeface="Calibri"/>
              <a:buNone/>
            </a:pPr>
            <a:endParaRPr sz="1100" b="0" i="0" u="none" strike="noStrike" cap="none">
              <a:solidFill>
                <a:schemeClr val="lt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100"/>
              <a:buFont typeface="Calibri"/>
              <a:buNone/>
            </a:pPr>
            <a:r>
              <a:rPr lang="en-US" sz="1100" b="0" i="0" u="none" strike="noStrike" cap="none">
                <a:solidFill>
                  <a:schemeClr val="lt1"/>
                </a:solidFill>
                <a:latin typeface="Calibri"/>
                <a:ea typeface="Calibri"/>
                <a:cs typeface="Calibri"/>
                <a:sym typeface="Calibri"/>
              </a:rPr>
              <a:t>Any questions? Contact us!</a:t>
            </a:r>
            <a:br>
              <a:rPr lang="en-US" sz="1100" b="0" i="0" u="none" strike="noStrike" cap="none">
                <a:solidFill>
                  <a:schemeClr val="lt1"/>
                </a:solidFill>
                <a:latin typeface="Calibri"/>
                <a:ea typeface="Calibri"/>
                <a:cs typeface="Calibri"/>
                <a:sym typeface="Calibri"/>
              </a:rPr>
            </a:br>
            <a:r>
              <a:rPr lang="en-US" sz="1100" b="1" i="0" u="none" strike="noStrike" cap="none">
                <a:solidFill>
                  <a:schemeClr val="lt1"/>
                </a:solidFill>
                <a:latin typeface="Calibri"/>
                <a:ea typeface="Calibri"/>
                <a:cs typeface="Calibri"/>
                <a:sym typeface="Calibri"/>
              </a:rPr>
              <a:t>program.wspoldzialania@mf.gov.pl</a:t>
            </a:r>
            <a:endParaRPr sz="1100" b="1" i="0" u="none" strike="noStrike" cap="none">
              <a:solidFill>
                <a:schemeClr val="lt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p:txBody>
      </p:sp>
      <p:sp>
        <p:nvSpPr>
          <p:cNvPr id="777" name="Google Shape;777;g2a71ae42c78_0_1321"/>
          <p:cNvSpPr txBox="1">
            <a:spLocks noGrp="1"/>
          </p:cNvSpPr>
          <p:nvPr>
            <p:ph type="title"/>
          </p:nvPr>
        </p:nvSpPr>
        <p:spPr>
          <a:xfrm>
            <a:off x="332185" y="411163"/>
            <a:ext cx="8479500" cy="30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200"/>
              <a:buNone/>
            </a:pPr>
            <a:r>
              <a:rPr lang="en-US" sz="2000" b="1">
                <a:solidFill>
                  <a:srgbClr val="000000"/>
                </a:solidFill>
                <a:latin typeface="Calibri"/>
                <a:ea typeface="Calibri"/>
                <a:cs typeface="Calibri"/>
                <a:sym typeface="Calibri"/>
              </a:rPr>
              <a:t>What support will the taxpayer receive</a:t>
            </a:r>
            <a:endParaRPr sz="2000" b="1">
              <a:solidFill>
                <a:srgbClr val="000000"/>
              </a:solidFill>
              <a:latin typeface="Calibri"/>
              <a:ea typeface="Calibri"/>
              <a:cs typeface="Calibri"/>
              <a:sym typeface="Calibri"/>
            </a:endParaRPr>
          </a:p>
        </p:txBody>
      </p:sp>
      <p:sp>
        <p:nvSpPr>
          <p:cNvPr id="778" name="Google Shape;778;g2a71ae42c78_0_1321"/>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6</a:t>
            </a:r>
            <a:endParaRPr sz="1200" b="1" i="0" u="none" strike="noStrike" cap="none">
              <a:solidFill>
                <a:srgbClr val="FFFFFF"/>
              </a:solidFill>
              <a:latin typeface="Calibri"/>
              <a:ea typeface="Calibri"/>
              <a:cs typeface="Calibri"/>
              <a:sym typeface="Calibri"/>
            </a:endParaRPr>
          </a:p>
        </p:txBody>
      </p:sp>
      <p:sp>
        <p:nvSpPr>
          <p:cNvPr id="779" name="Google Shape;779;g2a71ae42c78_0_1321"/>
          <p:cNvSpPr/>
          <p:nvPr/>
        </p:nvSpPr>
        <p:spPr>
          <a:xfrm>
            <a:off x="8928154" y="65199"/>
            <a:ext cx="216000" cy="216001"/>
          </a:xfrm>
          <a:custGeom>
            <a:avLst/>
            <a:gdLst/>
            <a:ahLst/>
            <a:cxnLst/>
            <a:rect l="l" t="t" r="r" b="b"/>
            <a:pathLst>
              <a:path w="704" h="706" extrusionOk="0">
                <a:moveTo>
                  <a:pt x="0" y="0"/>
                </a:moveTo>
                <a:lnTo>
                  <a:pt x="0" y="706"/>
                </a:lnTo>
                <a:lnTo>
                  <a:pt x="704" y="706"/>
                </a:lnTo>
                <a:lnTo>
                  <a:pt x="704" y="0"/>
                </a:lnTo>
                <a:lnTo>
                  <a:pt x="0" y="0"/>
                </a:lnTo>
                <a:close/>
                <a:moveTo>
                  <a:pt x="675" y="675"/>
                </a:moveTo>
                <a:lnTo>
                  <a:pt x="31" y="675"/>
                </a:lnTo>
                <a:lnTo>
                  <a:pt x="31" y="29"/>
                </a:lnTo>
                <a:lnTo>
                  <a:pt x="675" y="29"/>
                </a:lnTo>
                <a:lnTo>
                  <a:pt x="675" y="675"/>
                </a:lnTo>
                <a:close/>
                <a:moveTo>
                  <a:pt x="352" y="67"/>
                </a:moveTo>
                <a:lnTo>
                  <a:pt x="94" y="246"/>
                </a:lnTo>
                <a:lnTo>
                  <a:pt x="611" y="246"/>
                </a:lnTo>
                <a:lnTo>
                  <a:pt x="352" y="67"/>
                </a:lnTo>
                <a:close/>
                <a:moveTo>
                  <a:pt x="352" y="104"/>
                </a:moveTo>
                <a:lnTo>
                  <a:pt x="515" y="217"/>
                </a:lnTo>
                <a:lnTo>
                  <a:pt x="189" y="217"/>
                </a:lnTo>
                <a:lnTo>
                  <a:pt x="352" y="104"/>
                </a:lnTo>
                <a:close/>
                <a:moveTo>
                  <a:pt x="178" y="499"/>
                </a:moveTo>
                <a:lnTo>
                  <a:pt x="178" y="300"/>
                </a:lnTo>
                <a:lnTo>
                  <a:pt x="145" y="300"/>
                </a:lnTo>
                <a:lnTo>
                  <a:pt x="145" y="270"/>
                </a:lnTo>
                <a:lnTo>
                  <a:pt x="242" y="270"/>
                </a:lnTo>
                <a:lnTo>
                  <a:pt x="242" y="300"/>
                </a:lnTo>
                <a:lnTo>
                  <a:pt x="209" y="300"/>
                </a:lnTo>
                <a:lnTo>
                  <a:pt x="209" y="499"/>
                </a:lnTo>
                <a:lnTo>
                  <a:pt x="242" y="499"/>
                </a:lnTo>
                <a:lnTo>
                  <a:pt x="242" y="528"/>
                </a:lnTo>
                <a:lnTo>
                  <a:pt x="145" y="528"/>
                </a:lnTo>
                <a:lnTo>
                  <a:pt x="145" y="499"/>
                </a:lnTo>
                <a:lnTo>
                  <a:pt x="178" y="499"/>
                </a:lnTo>
                <a:close/>
                <a:moveTo>
                  <a:pt x="337" y="499"/>
                </a:moveTo>
                <a:lnTo>
                  <a:pt x="337" y="300"/>
                </a:lnTo>
                <a:lnTo>
                  <a:pt x="303" y="300"/>
                </a:lnTo>
                <a:lnTo>
                  <a:pt x="303" y="270"/>
                </a:lnTo>
                <a:lnTo>
                  <a:pt x="401" y="270"/>
                </a:lnTo>
                <a:lnTo>
                  <a:pt x="401" y="300"/>
                </a:lnTo>
                <a:lnTo>
                  <a:pt x="367" y="300"/>
                </a:lnTo>
                <a:lnTo>
                  <a:pt x="367" y="499"/>
                </a:lnTo>
                <a:lnTo>
                  <a:pt x="401" y="499"/>
                </a:lnTo>
                <a:lnTo>
                  <a:pt x="401" y="528"/>
                </a:lnTo>
                <a:lnTo>
                  <a:pt x="303" y="528"/>
                </a:lnTo>
                <a:lnTo>
                  <a:pt x="303" y="499"/>
                </a:lnTo>
                <a:lnTo>
                  <a:pt x="337" y="499"/>
                </a:lnTo>
                <a:close/>
                <a:moveTo>
                  <a:pt x="495" y="499"/>
                </a:moveTo>
                <a:lnTo>
                  <a:pt x="495" y="300"/>
                </a:lnTo>
                <a:lnTo>
                  <a:pt x="461" y="300"/>
                </a:lnTo>
                <a:lnTo>
                  <a:pt x="461" y="270"/>
                </a:lnTo>
                <a:lnTo>
                  <a:pt x="559" y="270"/>
                </a:lnTo>
                <a:lnTo>
                  <a:pt x="559" y="300"/>
                </a:lnTo>
                <a:lnTo>
                  <a:pt x="524" y="300"/>
                </a:lnTo>
                <a:lnTo>
                  <a:pt x="524" y="499"/>
                </a:lnTo>
                <a:lnTo>
                  <a:pt x="559" y="499"/>
                </a:lnTo>
                <a:lnTo>
                  <a:pt x="559" y="528"/>
                </a:lnTo>
                <a:lnTo>
                  <a:pt x="461" y="528"/>
                </a:lnTo>
                <a:lnTo>
                  <a:pt x="461" y="499"/>
                </a:lnTo>
                <a:lnTo>
                  <a:pt x="495" y="499"/>
                </a:lnTo>
                <a:close/>
                <a:moveTo>
                  <a:pt x="612" y="635"/>
                </a:moveTo>
                <a:lnTo>
                  <a:pt x="92" y="635"/>
                </a:lnTo>
                <a:lnTo>
                  <a:pt x="92" y="604"/>
                </a:lnTo>
                <a:lnTo>
                  <a:pt x="612" y="604"/>
                </a:lnTo>
                <a:lnTo>
                  <a:pt x="612" y="635"/>
                </a:lnTo>
                <a:close/>
                <a:moveTo>
                  <a:pt x="119" y="552"/>
                </a:moveTo>
                <a:lnTo>
                  <a:pt x="585" y="552"/>
                </a:lnTo>
                <a:lnTo>
                  <a:pt x="585" y="581"/>
                </a:lnTo>
                <a:lnTo>
                  <a:pt x="119" y="581"/>
                </a:lnTo>
                <a:lnTo>
                  <a:pt x="119" y="552"/>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highlight>
                <a:srgbClr val="E0301E"/>
              </a:highlight>
              <a:latin typeface="Arial"/>
              <a:ea typeface="Arial"/>
              <a:cs typeface="Arial"/>
              <a:sym typeface="Arial"/>
            </a:endParaRPr>
          </a:p>
        </p:txBody>
      </p:sp>
      <p:pic>
        <p:nvPicPr>
          <p:cNvPr id="2" name="Google Shape;701;g2a6e3223b13_1_1107">
            <a:extLst>
              <a:ext uri="{FF2B5EF4-FFF2-40B4-BE49-F238E27FC236}">
                <a16:creationId xmlns:a16="http://schemas.microsoft.com/office/drawing/2014/main" id="{73923ED0-715C-0F67-C351-D5635B5DCCC6}"/>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3DB2B471-E13A-CA7E-DB84-53B2DE91E3E1}"/>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10D3B67B-BFA6-5538-0FF4-25C065C2C910}"/>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Google Shape;787;g2a71ae42c78_0_1109"/>
          <p:cNvPicPr preferRelativeResize="0"/>
          <p:nvPr/>
        </p:nvPicPr>
        <p:blipFill rotWithShape="1">
          <a:blip r:embed="rId3">
            <a:alphaModFix/>
          </a:blip>
          <a:srcRect/>
          <a:stretch/>
        </p:blipFill>
        <p:spPr>
          <a:xfrm>
            <a:off x="0" y="0"/>
            <a:ext cx="9143998" cy="5094013"/>
          </a:xfrm>
          <a:prstGeom prst="rect">
            <a:avLst/>
          </a:prstGeom>
          <a:noFill/>
          <a:ln>
            <a:noFill/>
          </a:ln>
        </p:spPr>
      </p:pic>
      <p:sp>
        <p:nvSpPr>
          <p:cNvPr id="788" name="Google Shape;788;g2a71ae42c78_0_1109"/>
          <p:cNvSpPr txBox="1"/>
          <p:nvPr/>
        </p:nvSpPr>
        <p:spPr>
          <a:xfrm>
            <a:off x="364350" y="1736225"/>
            <a:ext cx="4320300" cy="58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1" i="0" u="none" strike="noStrike" cap="none">
                <a:solidFill>
                  <a:schemeClr val="lt1"/>
                </a:solidFill>
                <a:latin typeface="Arial"/>
                <a:ea typeface="Arial"/>
                <a:cs typeface="Arial"/>
                <a:sym typeface="Arial"/>
              </a:rPr>
              <a:t>Thank you for your attention!</a:t>
            </a:r>
            <a:endParaRPr sz="3700" b="0" i="0" u="none" strike="noStrike" cap="none">
              <a:solidFill>
                <a:schemeClr val="lt1"/>
              </a:solidFill>
              <a:latin typeface="Arial"/>
              <a:ea typeface="Arial"/>
              <a:cs typeface="Arial"/>
              <a:sym typeface="Arial"/>
            </a:endParaRPr>
          </a:p>
        </p:txBody>
      </p:sp>
      <p:sp>
        <p:nvSpPr>
          <p:cNvPr id="789" name="Google Shape;789;g2a71ae42c78_0_1109"/>
          <p:cNvSpPr/>
          <p:nvPr/>
        </p:nvSpPr>
        <p:spPr>
          <a:xfrm>
            <a:off x="0" y="4004200"/>
            <a:ext cx="9144000" cy="1151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790" name="Google Shape;790;g2a71ae42c78_0_1109"/>
          <p:cNvPicPr preferRelativeResize="0"/>
          <p:nvPr/>
        </p:nvPicPr>
        <p:blipFill rotWithShape="1">
          <a:blip r:embed="rId4">
            <a:alphaModFix/>
          </a:blip>
          <a:srcRect/>
          <a:stretch/>
        </p:blipFill>
        <p:spPr>
          <a:xfrm>
            <a:off x="4572000" y="-7257"/>
            <a:ext cx="4572001" cy="5155900"/>
          </a:xfrm>
          <a:prstGeom prst="rect">
            <a:avLst/>
          </a:prstGeom>
          <a:solidFill>
            <a:srgbClr val="DEDEDE"/>
          </a:solidFill>
          <a:ln>
            <a:noFill/>
          </a:ln>
        </p:spPr>
      </p:pic>
      <p:pic>
        <p:nvPicPr>
          <p:cNvPr id="2" name="Google Shape;119;p2">
            <a:extLst>
              <a:ext uri="{FF2B5EF4-FFF2-40B4-BE49-F238E27FC236}">
                <a16:creationId xmlns:a16="http://schemas.microsoft.com/office/drawing/2014/main" id="{05F45BF0-D306-1863-60C7-97270F4C705F}"/>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837040" y="4256147"/>
            <a:ext cx="1297097" cy="578135"/>
          </a:xfrm>
          <a:prstGeom prst="rect">
            <a:avLst/>
          </a:prstGeom>
          <a:noFill/>
          <a:ln>
            <a:noFill/>
          </a:ln>
        </p:spPr>
      </p:pic>
      <p:pic>
        <p:nvPicPr>
          <p:cNvPr id="3" name="Google Shape;120;p2">
            <a:extLst>
              <a:ext uri="{FF2B5EF4-FFF2-40B4-BE49-F238E27FC236}">
                <a16:creationId xmlns:a16="http://schemas.microsoft.com/office/drawing/2014/main" id="{591CDA10-8737-FC25-E43E-FD41608C8D36}"/>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79156" y="4354692"/>
            <a:ext cx="1417647" cy="381044"/>
          </a:xfrm>
          <a:prstGeom prst="rect">
            <a:avLst/>
          </a:prstGeom>
          <a:noFill/>
          <a:ln>
            <a:noFill/>
          </a:ln>
        </p:spPr>
      </p:pic>
      <p:pic>
        <p:nvPicPr>
          <p:cNvPr id="4" name="Picture 3">
            <a:extLst>
              <a:ext uri="{FF2B5EF4-FFF2-40B4-BE49-F238E27FC236}">
                <a16:creationId xmlns:a16="http://schemas.microsoft.com/office/drawing/2014/main" id="{12C75240-3067-ADC0-21A0-738EC5F0CDE3}"/>
              </a:ext>
            </a:extLst>
          </p:cNvPr>
          <p:cNvPicPr>
            <a:picLocks noChangeAspect="1"/>
          </p:cNvPicPr>
          <p:nvPr/>
        </p:nvPicPr>
        <p:blipFill>
          <a:blip r:embed="rId7"/>
          <a:stretch>
            <a:fillRect/>
          </a:stretch>
        </p:blipFill>
        <p:spPr>
          <a:xfrm>
            <a:off x="137514" y="4253000"/>
            <a:ext cx="1401404" cy="5844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2a71ae42c78_0_1206"/>
          <p:cNvSpPr/>
          <p:nvPr/>
        </p:nvSpPr>
        <p:spPr>
          <a:xfrm>
            <a:off x="3512335" y="411163"/>
            <a:ext cx="5306700" cy="580500"/>
          </a:xfrm>
          <a:prstGeom prst="rect">
            <a:avLst/>
          </a:prstGeom>
          <a:solidFill>
            <a:srgbClr val="F2F2F2"/>
          </a:solidFill>
          <a:ln>
            <a:noFill/>
          </a:ln>
        </p:spPr>
        <p:txBody>
          <a:bodyPr spcFirstLastPara="1" wrap="square" lIns="94500" tIns="270000"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About the Programme</a:t>
            </a:r>
            <a:endParaRPr sz="1400" b="1" i="0" u="none" strike="noStrike" cap="none">
              <a:solidFill>
                <a:srgbClr val="000000"/>
              </a:solidFill>
              <a:latin typeface="Calibri"/>
              <a:ea typeface="Calibri"/>
              <a:cs typeface="Calibri"/>
              <a:sym typeface="Calibri"/>
            </a:endParaRPr>
          </a:p>
        </p:txBody>
      </p:sp>
      <p:sp>
        <p:nvSpPr>
          <p:cNvPr id="396" name="Google Shape;396;g2a71ae42c78_0_1206"/>
          <p:cNvSpPr/>
          <p:nvPr/>
        </p:nvSpPr>
        <p:spPr>
          <a:xfrm>
            <a:off x="3512335" y="1853877"/>
            <a:ext cx="5306700" cy="579000"/>
          </a:xfrm>
          <a:prstGeom prst="rect">
            <a:avLst/>
          </a:prstGeom>
          <a:solidFill>
            <a:srgbClr val="F2F2F2"/>
          </a:solidFill>
          <a:ln>
            <a:noFill/>
          </a:ln>
        </p:spPr>
        <p:txBody>
          <a:bodyPr spcFirstLastPara="1" wrap="square" lIns="94500" tIns="270000"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a:solidFill>
                  <a:srgbClr val="000000"/>
                </a:solidFill>
                <a:latin typeface="Calibri"/>
                <a:ea typeface="Calibri"/>
                <a:cs typeface="Calibri"/>
                <a:sym typeface="Calibri"/>
              </a:rPr>
              <a:t>Key benefits </a:t>
            </a:r>
            <a:endParaRPr sz="1400" b="1" i="0" u="none" strike="noStrike" cap="none">
              <a:solidFill>
                <a:srgbClr val="000000"/>
              </a:solidFill>
              <a:latin typeface="Calibri"/>
              <a:ea typeface="Calibri"/>
              <a:cs typeface="Calibri"/>
              <a:sym typeface="Calibri"/>
            </a:endParaRPr>
          </a:p>
        </p:txBody>
      </p:sp>
      <p:sp>
        <p:nvSpPr>
          <p:cNvPr id="397" name="Google Shape;397;g2a71ae42c78_0_1206"/>
          <p:cNvSpPr/>
          <p:nvPr/>
        </p:nvSpPr>
        <p:spPr>
          <a:xfrm>
            <a:off x="3512335" y="1133270"/>
            <a:ext cx="5306700" cy="579000"/>
          </a:xfrm>
          <a:prstGeom prst="rect">
            <a:avLst/>
          </a:prstGeom>
          <a:solidFill>
            <a:srgbClr val="F2F2F2"/>
          </a:solidFill>
          <a:ln>
            <a:noFill/>
          </a:ln>
        </p:spPr>
        <p:txBody>
          <a:bodyPr spcFirstLastPara="1" wrap="square" lIns="94500" tIns="270000"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a:solidFill>
                  <a:srgbClr val="000000"/>
                </a:solidFill>
                <a:latin typeface="Calibri"/>
                <a:ea typeface="Calibri"/>
                <a:cs typeface="Calibri"/>
                <a:sym typeface="Calibri"/>
              </a:rPr>
              <a:t>Who can join the Programme</a:t>
            </a:r>
            <a:endParaRPr sz="1400" b="1" i="0" u="none" strike="noStrike" cap="none">
              <a:solidFill>
                <a:srgbClr val="000000"/>
              </a:solidFill>
              <a:latin typeface="Calibri"/>
              <a:ea typeface="Calibri"/>
              <a:cs typeface="Calibri"/>
              <a:sym typeface="Calibri"/>
            </a:endParaRPr>
          </a:p>
        </p:txBody>
      </p:sp>
      <p:sp>
        <p:nvSpPr>
          <p:cNvPr id="398" name="Google Shape;398;g2a71ae42c78_0_1206"/>
          <p:cNvSpPr/>
          <p:nvPr/>
        </p:nvSpPr>
        <p:spPr>
          <a:xfrm>
            <a:off x="3512335" y="3295091"/>
            <a:ext cx="5306700" cy="579000"/>
          </a:xfrm>
          <a:prstGeom prst="rect">
            <a:avLst/>
          </a:prstGeom>
          <a:solidFill>
            <a:srgbClr val="F2F2F2"/>
          </a:solidFill>
          <a:ln>
            <a:noFill/>
          </a:ln>
        </p:spPr>
        <p:txBody>
          <a:bodyPr spcFirstLastPara="1" wrap="square" lIns="94500" tIns="270000"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Accession to the Programme</a:t>
            </a:r>
            <a:endParaRPr sz="1400" b="1" i="0" u="none" strike="noStrike" cap="none">
              <a:solidFill>
                <a:srgbClr val="000000"/>
              </a:solidFill>
              <a:latin typeface="Calibri"/>
              <a:ea typeface="Calibri"/>
              <a:cs typeface="Calibri"/>
              <a:sym typeface="Calibri"/>
            </a:endParaRPr>
          </a:p>
        </p:txBody>
      </p:sp>
      <p:sp>
        <p:nvSpPr>
          <p:cNvPr id="399" name="Google Shape;399;g2a71ae42c78_0_1206"/>
          <p:cNvSpPr/>
          <p:nvPr/>
        </p:nvSpPr>
        <p:spPr>
          <a:xfrm>
            <a:off x="3512335" y="4015697"/>
            <a:ext cx="5306700" cy="579000"/>
          </a:xfrm>
          <a:prstGeom prst="rect">
            <a:avLst/>
          </a:prstGeom>
          <a:solidFill>
            <a:srgbClr val="F2F2F2"/>
          </a:solidFill>
          <a:ln>
            <a:noFill/>
          </a:ln>
        </p:spPr>
        <p:txBody>
          <a:bodyPr spcFirstLastPara="1" wrap="square" lIns="94500" tIns="270000"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New opportunities</a:t>
            </a:r>
            <a:endParaRPr sz="1400" b="1" i="0" u="none" strike="noStrike" cap="none">
              <a:solidFill>
                <a:srgbClr val="000000"/>
              </a:solidFill>
              <a:latin typeface="Calibri"/>
              <a:ea typeface="Calibri"/>
              <a:cs typeface="Calibri"/>
              <a:sym typeface="Calibri"/>
            </a:endParaRPr>
          </a:p>
        </p:txBody>
      </p:sp>
      <p:sp>
        <p:nvSpPr>
          <p:cNvPr id="400" name="Google Shape;400;g2a71ae42c78_0_1206"/>
          <p:cNvSpPr/>
          <p:nvPr/>
        </p:nvSpPr>
        <p:spPr>
          <a:xfrm>
            <a:off x="3580917" y="465488"/>
            <a:ext cx="216000" cy="216000"/>
          </a:xfrm>
          <a:prstGeom prst="rect">
            <a:avLst/>
          </a:prstGeom>
          <a:solidFill>
            <a:srgbClr val="E22D3B"/>
          </a:solidFill>
          <a:ln w="9525" cap="flat" cmpd="sng">
            <a:solidFill>
              <a:srgbClr val="E22D3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1</a:t>
            </a:r>
            <a:endParaRPr sz="1200" b="1" i="0" u="none" strike="noStrike" cap="none">
              <a:solidFill>
                <a:schemeClr val="lt1"/>
              </a:solidFill>
              <a:latin typeface="Calibri"/>
              <a:ea typeface="Calibri"/>
              <a:cs typeface="Calibri"/>
              <a:sym typeface="Calibri"/>
            </a:endParaRPr>
          </a:p>
        </p:txBody>
      </p:sp>
      <p:sp>
        <p:nvSpPr>
          <p:cNvPr id="401" name="Google Shape;401;g2a71ae42c78_0_1206"/>
          <p:cNvSpPr/>
          <p:nvPr/>
        </p:nvSpPr>
        <p:spPr>
          <a:xfrm>
            <a:off x="3580917" y="1186350"/>
            <a:ext cx="216000" cy="216000"/>
          </a:xfrm>
          <a:prstGeom prst="rect">
            <a:avLst/>
          </a:prstGeom>
          <a:solidFill>
            <a:srgbClr val="E22D3B"/>
          </a:solidFill>
          <a:ln w="9525" cap="flat" cmpd="sng">
            <a:solidFill>
              <a:srgbClr val="E22D3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2</a:t>
            </a:r>
            <a:endParaRPr sz="1200" b="1" i="0" u="none" strike="noStrike" cap="none">
              <a:solidFill>
                <a:schemeClr val="lt1"/>
              </a:solidFill>
              <a:latin typeface="Calibri"/>
              <a:ea typeface="Calibri"/>
              <a:cs typeface="Calibri"/>
              <a:sym typeface="Calibri"/>
            </a:endParaRPr>
          </a:p>
        </p:txBody>
      </p:sp>
      <p:sp>
        <p:nvSpPr>
          <p:cNvPr id="402" name="Google Shape;402;g2a71ae42c78_0_1206"/>
          <p:cNvSpPr/>
          <p:nvPr/>
        </p:nvSpPr>
        <p:spPr>
          <a:xfrm>
            <a:off x="3580917" y="1907212"/>
            <a:ext cx="216000" cy="216000"/>
          </a:xfrm>
          <a:prstGeom prst="rect">
            <a:avLst/>
          </a:prstGeom>
          <a:solidFill>
            <a:srgbClr val="E22D3B"/>
          </a:solidFill>
          <a:ln w="9525" cap="flat" cmpd="sng">
            <a:solidFill>
              <a:srgbClr val="E22D3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3</a:t>
            </a:r>
            <a:endParaRPr sz="1200" b="1" i="0" u="none" strike="noStrike" cap="none">
              <a:solidFill>
                <a:schemeClr val="lt1"/>
              </a:solidFill>
              <a:latin typeface="Calibri"/>
              <a:ea typeface="Calibri"/>
              <a:cs typeface="Calibri"/>
              <a:sym typeface="Calibri"/>
            </a:endParaRPr>
          </a:p>
        </p:txBody>
      </p:sp>
      <p:sp>
        <p:nvSpPr>
          <p:cNvPr id="403" name="Google Shape;403;g2a71ae42c78_0_1206"/>
          <p:cNvSpPr/>
          <p:nvPr/>
        </p:nvSpPr>
        <p:spPr>
          <a:xfrm>
            <a:off x="3580917" y="3348936"/>
            <a:ext cx="216000" cy="216000"/>
          </a:xfrm>
          <a:prstGeom prst="rect">
            <a:avLst/>
          </a:prstGeom>
          <a:solidFill>
            <a:srgbClr val="E22D3B"/>
          </a:solidFill>
          <a:ln w="9525" cap="flat" cmpd="sng">
            <a:solidFill>
              <a:srgbClr val="ED1A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5</a:t>
            </a:r>
            <a:endParaRPr sz="1200" b="1" i="0" u="none" strike="noStrike" cap="none">
              <a:solidFill>
                <a:schemeClr val="lt1"/>
              </a:solidFill>
              <a:latin typeface="Calibri"/>
              <a:ea typeface="Calibri"/>
              <a:cs typeface="Calibri"/>
              <a:sym typeface="Calibri"/>
            </a:endParaRPr>
          </a:p>
        </p:txBody>
      </p:sp>
      <p:pic>
        <p:nvPicPr>
          <p:cNvPr id="404" name="Google Shape;404;g2a71ae42c78_0_1206" descr="Woman discussing in meeting"/>
          <p:cNvPicPr preferRelativeResize="0"/>
          <p:nvPr/>
        </p:nvPicPr>
        <p:blipFill rotWithShape="1">
          <a:blip r:embed="rId3">
            <a:alphaModFix/>
          </a:blip>
          <a:srcRect/>
          <a:stretch/>
        </p:blipFill>
        <p:spPr>
          <a:xfrm flipH="1">
            <a:off x="0" y="-3975"/>
            <a:ext cx="3183725" cy="5151454"/>
          </a:xfrm>
          <a:prstGeom prst="rect">
            <a:avLst/>
          </a:prstGeom>
          <a:noFill/>
          <a:ln>
            <a:noFill/>
          </a:ln>
        </p:spPr>
      </p:pic>
      <p:sp>
        <p:nvSpPr>
          <p:cNvPr id="405" name="Google Shape;405;g2a71ae42c78_0_1206"/>
          <p:cNvSpPr/>
          <p:nvPr/>
        </p:nvSpPr>
        <p:spPr>
          <a:xfrm>
            <a:off x="8349235" y="521413"/>
            <a:ext cx="360000" cy="360000"/>
          </a:xfrm>
          <a:custGeom>
            <a:avLst/>
            <a:gdLst/>
            <a:ahLst/>
            <a:cxnLst/>
            <a:rect l="l" t="t" r="r" b="b"/>
            <a:pathLst>
              <a:path w="61" h="61" extrusionOk="0">
                <a:moveTo>
                  <a:pt x="0" y="61"/>
                </a:moveTo>
                <a:lnTo>
                  <a:pt x="61" y="61"/>
                </a:lnTo>
                <a:lnTo>
                  <a:pt x="61" y="0"/>
                </a:lnTo>
                <a:lnTo>
                  <a:pt x="0" y="0"/>
                </a:lnTo>
                <a:lnTo>
                  <a:pt x="0" y="61"/>
                </a:lnTo>
                <a:close/>
                <a:moveTo>
                  <a:pt x="58" y="3"/>
                </a:moveTo>
                <a:lnTo>
                  <a:pt x="58" y="39"/>
                </a:lnTo>
                <a:lnTo>
                  <a:pt x="18" y="39"/>
                </a:lnTo>
                <a:lnTo>
                  <a:pt x="26" y="31"/>
                </a:lnTo>
                <a:lnTo>
                  <a:pt x="24" y="29"/>
                </a:lnTo>
                <a:lnTo>
                  <a:pt x="13" y="40"/>
                </a:lnTo>
                <a:lnTo>
                  <a:pt x="24" y="51"/>
                </a:lnTo>
                <a:lnTo>
                  <a:pt x="26" y="49"/>
                </a:lnTo>
                <a:lnTo>
                  <a:pt x="18" y="41"/>
                </a:lnTo>
                <a:lnTo>
                  <a:pt x="58" y="41"/>
                </a:lnTo>
                <a:lnTo>
                  <a:pt x="58" y="58"/>
                </a:lnTo>
                <a:lnTo>
                  <a:pt x="3" y="58"/>
                </a:lnTo>
                <a:lnTo>
                  <a:pt x="3" y="22"/>
                </a:lnTo>
                <a:lnTo>
                  <a:pt x="43" y="22"/>
                </a:lnTo>
                <a:lnTo>
                  <a:pt x="35" y="30"/>
                </a:lnTo>
                <a:lnTo>
                  <a:pt x="37" y="32"/>
                </a:lnTo>
                <a:lnTo>
                  <a:pt x="48" y="21"/>
                </a:lnTo>
                <a:lnTo>
                  <a:pt x="37" y="9"/>
                </a:lnTo>
                <a:lnTo>
                  <a:pt x="35" y="11"/>
                </a:lnTo>
                <a:lnTo>
                  <a:pt x="43" y="19"/>
                </a:lnTo>
                <a:lnTo>
                  <a:pt x="3" y="19"/>
                </a:lnTo>
                <a:lnTo>
                  <a:pt x="3" y="3"/>
                </a:lnTo>
                <a:lnTo>
                  <a:pt x="58" y="3"/>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406" name="Google Shape;406;g2a71ae42c78_0_1206"/>
          <p:cNvSpPr/>
          <p:nvPr/>
        </p:nvSpPr>
        <p:spPr>
          <a:xfrm>
            <a:off x="8349235" y="1962927"/>
            <a:ext cx="360000" cy="360000"/>
          </a:xfrm>
          <a:custGeom>
            <a:avLst/>
            <a:gdLst/>
            <a:ahLst/>
            <a:cxnLst/>
            <a:rect l="l" t="t" r="r" b="b"/>
            <a:pathLst>
              <a:path w="346" h="346" extrusionOk="0">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grpSp>
        <p:nvGrpSpPr>
          <p:cNvPr id="407" name="Google Shape;407;g2a71ae42c78_0_1206"/>
          <p:cNvGrpSpPr/>
          <p:nvPr/>
        </p:nvGrpSpPr>
        <p:grpSpPr>
          <a:xfrm>
            <a:off x="8349503" y="1242163"/>
            <a:ext cx="360005" cy="359998"/>
            <a:chOff x="5380038" y="1219200"/>
            <a:chExt cx="122239" cy="123826"/>
          </a:xfrm>
        </p:grpSpPr>
        <p:sp>
          <p:nvSpPr>
            <p:cNvPr id="408" name="Google Shape;408;g2a71ae42c78_0_1206"/>
            <p:cNvSpPr/>
            <p:nvPr/>
          </p:nvSpPr>
          <p:spPr>
            <a:xfrm>
              <a:off x="5472113" y="1257300"/>
              <a:ext cx="17463" cy="23813"/>
            </a:xfrm>
            <a:custGeom>
              <a:avLst/>
              <a:gdLst/>
              <a:ahLst/>
              <a:cxnLst/>
              <a:rect l="l" t="t" r="r" b="b"/>
              <a:pathLst>
                <a:path w="82" h="109" extrusionOk="0">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9" name="Google Shape;409;g2a71ae42c78_0_1206"/>
            <p:cNvSpPr/>
            <p:nvPr/>
          </p:nvSpPr>
          <p:spPr>
            <a:xfrm>
              <a:off x="5392738" y="1257300"/>
              <a:ext cx="17463" cy="23813"/>
            </a:xfrm>
            <a:custGeom>
              <a:avLst/>
              <a:gdLst/>
              <a:ahLst/>
              <a:cxnLst/>
              <a:rect l="l" t="t" r="r" b="b"/>
              <a:pathLst>
                <a:path w="82" h="109" extrusionOk="0">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0" name="Google Shape;410;g2a71ae42c78_0_1206"/>
            <p:cNvSpPr/>
            <p:nvPr/>
          </p:nvSpPr>
          <p:spPr>
            <a:xfrm>
              <a:off x="5380038" y="1219200"/>
              <a:ext cx="122239" cy="123826"/>
            </a:xfrm>
            <a:custGeom>
              <a:avLst/>
              <a:gdLst/>
              <a:ahLst/>
              <a:cxnLst/>
              <a:rect l="l" t="t" r="r" b="b"/>
              <a:pathLst>
                <a:path w="576" h="576" extrusionOk="0">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1" name="Google Shape;411;g2a71ae42c78_0_1206"/>
            <p:cNvSpPr/>
            <p:nvPr/>
          </p:nvSpPr>
          <p:spPr>
            <a:xfrm>
              <a:off x="5424488" y="1239838"/>
              <a:ext cx="33338" cy="44450"/>
            </a:xfrm>
            <a:custGeom>
              <a:avLst/>
              <a:gdLst/>
              <a:ahLst/>
              <a:cxnLst/>
              <a:rect l="l" t="t" r="r" b="b"/>
              <a:pathLst>
                <a:path w="156" h="213" extrusionOk="0">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12" name="Google Shape;412;g2a71ae42c78_0_1206"/>
          <p:cNvSpPr/>
          <p:nvPr/>
        </p:nvSpPr>
        <p:spPr>
          <a:xfrm>
            <a:off x="8349235" y="3404441"/>
            <a:ext cx="360000" cy="360000"/>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413" name="Google Shape;413;g2a71ae42c78_0_1206"/>
          <p:cNvSpPr/>
          <p:nvPr/>
        </p:nvSpPr>
        <p:spPr>
          <a:xfrm>
            <a:off x="3580917" y="4069797"/>
            <a:ext cx="216000" cy="216000"/>
          </a:xfrm>
          <a:prstGeom prst="rect">
            <a:avLst/>
          </a:prstGeom>
          <a:solidFill>
            <a:srgbClr val="E22D3B"/>
          </a:solidFill>
          <a:ln w="9525" cap="flat" cmpd="sng">
            <a:solidFill>
              <a:srgbClr val="E22D3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6</a:t>
            </a:r>
            <a:endParaRPr sz="1200" b="1" i="0" u="none" strike="noStrike" cap="none">
              <a:solidFill>
                <a:schemeClr val="lt1"/>
              </a:solidFill>
              <a:latin typeface="Calibri"/>
              <a:ea typeface="Calibri"/>
              <a:cs typeface="Calibri"/>
              <a:sym typeface="Calibri"/>
            </a:endParaRPr>
          </a:p>
        </p:txBody>
      </p:sp>
      <p:sp>
        <p:nvSpPr>
          <p:cNvPr id="414" name="Google Shape;414;g2a71ae42c78_0_1206"/>
          <p:cNvSpPr/>
          <p:nvPr/>
        </p:nvSpPr>
        <p:spPr>
          <a:xfrm>
            <a:off x="8349235" y="4125197"/>
            <a:ext cx="359999" cy="360000"/>
          </a:xfrm>
          <a:custGeom>
            <a:avLst/>
            <a:gdLst/>
            <a:ahLst/>
            <a:cxnLst/>
            <a:rect l="l" t="t" r="r" b="b"/>
            <a:pathLst>
              <a:path w="704" h="706" extrusionOk="0">
                <a:moveTo>
                  <a:pt x="0" y="0"/>
                </a:moveTo>
                <a:lnTo>
                  <a:pt x="0" y="706"/>
                </a:lnTo>
                <a:lnTo>
                  <a:pt x="704" y="706"/>
                </a:lnTo>
                <a:lnTo>
                  <a:pt x="704" y="0"/>
                </a:lnTo>
                <a:lnTo>
                  <a:pt x="0" y="0"/>
                </a:lnTo>
                <a:close/>
                <a:moveTo>
                  <a:pt x="675" y="675"/>
                </a:moveTo>
                <a:lnTo>
                  <a:pt x="31" y="675"/>
                </a:lnTo>
                <a:lnTo>
                  <a:pt x="31" y="29"/>
                </a:lnTo>
                <a:lnTo>
                  <a:pt x="675" y="29"/>
                </a:lnTo>
                <a:lnTo>
                  <a:pt x="675" y="675"/>
                </a:lnTo>
                <a:close/>
                <a:moveTo>
                  <a:pt x="352" y="67"/>
                </a:moveTo>
                <a:lnTo>
                  <a:pt x="94" y="246"/>
                </a:lnTo>
                <a:lnTo>
                  <a:pt x="611" y="246"/>
                </a:lnTo>
                <a:lnTo>
                  <a:pt x="352" y="67"/>
                </a:lnTo>
                <a:close/>
                <a:moveTo>
                  <a:pt x="352" y="104"/>
                </a:moveTo>
                <a:lnTo>
                  <a:pt x="515" y="217"/>
                </a:lnTo>
                <a:lnTo>
                  <a:pt x="189" y="217"/>
                </a:lnTo>
                <a:lnTo>
                  <a:pt x="352" y="104"/>
                </a:lnTo>
                <a:close/>
                <a:moveTo>
                  <a:pt x="178" y="499"/>
                </a:moveTo>
                <a:lnTo>
                  <a:pt x="178" y="300"/>
                </a:lnTo>
                <a:lnTo>
                  <a:pt x="145" y="300"/>
                </a:lnTo>
                <a:lnTo>
                  <a:pt x="145" y="270"/>
                </a:lnTo>
                <a:lnTo>
                  <a:pt x="242" y="270"/>
                </a:lnTo>
                <a:lnTo>
                  <a:pt x="242" y="300"/>
                </a:lnTo>
                <a:lnTo>
                  <a:pt x="209" y="300"/>
                </a:lnTo>
                <a:lnTo>
                  <a:pt x="209" y="499"/>
                </a:lnTo>
                <a:lnTo>
                  <a:pt x="242" y="499"/>
                </a:lnTo>
                <a:lnTo>
                  <a:pt x="242" y="528"/>
                </a:lnTo>
                <a:lnTo>
                  <a:pt x="145" y="528"/>
                </a:lnTo>
                <a:lnTo>
                  <a:pt x="145" y="499"/>
                </a:lnTo>
                <a:lnTo>
                  <a:pt x="178" y="499"/>
                </a:lnTo>
                <a:close/>
                <a:moveTo>
                  <a:pt x="337" y="499"/>
                </a:moveTo>
                <a:lnTo>
                  <a:pt x="337" y="300"/>
                </a:lnTo>
                <a:lnTo>
                  <a:pt x="303" y="300"/>
                </a:lnTo>
                <a:lnTo>
                  <a:pt x="303" y="270"/>
                </a:lnTo>
                <a:lnTo>
                  <a:pt x="401" y="270"/>
                </a:lnTo>
                <a:lnTo>
                  <a:pt x="401" y="300"/>
                </a:lnTo>
                <a:lnTo>
                  <a:pt x="367" y="300"/>
                </a:lnTo>
                <a:lnTo>
                  <a:pt x="367" y="499"/>
                </a:lnTo>
                <a:lnTo>
                  <a:pt x="401" y="499"/>
                </a:lnTo>
                <a:lnTo>
                  <a:pt x="401" y="528"/>
                </a:lnTo>
                <a:lnTo>
                  <a:pt x="303" y="528"/>
                </a:lnTo>
                <a:lnTo>
                  <a:pt x="303" y="499"/>
                </a:lnTo>
                <a:lnTo>
                  <a:pt x="337" y="499"/>
                </a:lnTo>
                <a:close/>
                <a:moveTo>
                  <a:pt x="495" y="499"/>
                </a:moveTo>
                <a:lnTo>
                  <a:pt x="495" y="300"/>
                </a:lnTo>
                <a:lnTo>
                  <a:pt x="461" y="300"/>
                </a:lnTo>
                <a:lnTo>
                  <a:pt x="461" y="270"/>
                </a:lnTo>
                <a:lnTo>
                  <a:pt x="559" y="270"/>
                </a:lnTo>
                <a:lnTo>
                  <a:pt x="559" y="300"/>
                </a:lnTo>
                <a:lnTo>
                  <a:pt x="524" y="300"/>
                </a:lnTo>
                <a:lnTo>
                  <a:pt x="524" y="499"/>
                </a:lnTo>
                <a:lnTo>
                  <a:pt x="559" y="499"/>
                </a:lnTo>
                <a:lnTo>
                  <a:pt x="559" y="528"/>
                </a:lnTo>
                <a:lnTo>
                  <a:pt x="461" y="528"/>
                </a:lnTo>
                <a:lnTo>
                  <a:pt x="461" y="499"/>
                </a:lnTo>
                <a:lnTo>
                  <a:pt x="495" y="499"/>
                </a:lnTo>
                <a:close/>
                <a:moveTo>
                  <a:pt x="612" y="635"/>
                </a:moveTo>
                <a:lnTo>
                  <a:pt x="92" y="635"/>
                </a:lnTo>
                <a:lnTo>
                  <a:pt x="92" y="604"/>
                </a:lnTo>
                <a:lnTo>
                  <a:pt x="612" y="604"/>
                </a:lnTo>
                <a:lnTo>
                  <a:pt x="612" y="635"/>
                </a:lnTo>
                <a:close/>
                <a:moveTo>
                  <a:pt x="119" y="552"/>
                </a:moveTo>
                <a:lnTo>
                  <a:pt x="585" y="552"/>
                </a:lnTo>
                <a:lnTo>
                  <a:pt x="585" y="581"/>
                </a:lnTo>
                <a:lnTo>
                  <a:pt x="119" y="581"/>
                </a:lnTo>
                <a:lnTo>
                  <a:pt x="119" y="552"/>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highlight>
                <a:srgbClr val="E0301E"/>
              </a:highlight>
              <a:latin typeface="Arial"/>
              <a:ea typeface="Arial"/>
              <a:cs typeface="Arial"/>
              <a:sym typeface="Arial"/>
            </a:endParaRPr>
          </a:p>
        </p:txBody>
      </p:sp>
      <p:sp>
        <p:nvSpPr>
          <p:cNvPr id="415" name="Google Shape;415;g2a71ae42c78_0_1206"/>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2</a:t>
            </a:fld>
            <a:endParaRPr dirty="0"/>
          </a:p>
        </p:txBody>
      </p:sp>
      <p:sp>
        <p:nvSpPr>
          <p:cNvPr id="416" name="Google Shape;416;g2a71ae42c78_0_1206"/>
          <p:cNvSpPr/>
          <p:nvPr/>
        </p:nvSpPr>
        <p:spPr>
          <a:xfrm>
            <a:off x="3512335" y="2574484"/>
            <a:ext cx="5306700" cy="579000"/>
          </a:xfrm>
          <a:prstGeom prst="rect">
            <a:avLst/>
          </a:prstGeom>
          <a:solidFill>
            <a:srgbClr val="F2F2F2"/>
          </a:solidFill>
          <a:ln>
            <a:noFill/>
          </a:ln>
        </p:spPr>
        <p:txBody>
          <a:bodyPr spcFirstLastPara="1" wrap="square" lIns="94500" tIns="270000"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Challenges</a:t>
            </a:r>
            <a:endParaRPr sz="1400" b="1" i="0" u="none" strike="noStrike" cap="none">
              <a:solidFill>
                <a:srgbClr val="000000"/>
              </a:solidFill>
              <a:latin typeface="Calibri"/>
              <a:ea typeface="Calibri"/>
              <a:cs typeface="Calibri"/>
              <a:sym typeface="Calibri"/>
            </a:endParaRPr>
          </a:p>
        </p:txBody>
      </p:sp>
      <p:sp>
        <p:nvSpPr>
          <p:cNvPr id="417" name="Google Shape;417;g2a71ae42c78_0_1206"/>
          <p:cNvSpPr/>
          <p:nvPr/>
        </p:nvSpPr>
        <p:spPr>
          <a:xfrm>
            <a:off x="3580917" y="2628074"/>
            <a:ext cx="216000" cy="216000"/>
          </a:xfrm>
          <a:prstGeom prst="rect">
            <a:avLst/>
          </a:prstGeom>
          <a:solidFill>
            <a:srgbClr val="E51836"/>
          </a:solidFill>
          <a:ln w="9525" cap="flat" cmpd="sng">
            <a:solidFill>
              <a:srgbClr val="ED1A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4</a:t>
            </a:r>
            <a:endParaRPr sz="1200" b="1" i="0" u="none" strike="noStrike" cap="none">
              <a:solidFill>
                <a:srgbClr val="FFFFFF"/>
              </a:solidFill>
              <a:latin typeface="Calibri"/>
              <a:ea typeface="Calibri"/>
              <a:cs typeface="Calibri"/>
              <a:sym typeface="Calibri"/>
            </a:endParaRPr>
          </a:p>
        </p:txBody>
      </p:sp>
      <p:sp>
        <p:nvSpPr>
          <p:cNvPr id="418" name="Google Shape;418;g2a71ae42c78_0_1206"/>
          <p:cNvSpPr/>
          <p:nvPr/>
        </p:nvSpPr>
        <p:spPr>
          <a:xfrm>
            <a:off x="8349235" y="2683684"/>
            <a:ext cx="360000" cy="360000"/>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g2b0f66ed287_0_0"/>
          <p:cNvPicPr preferRelativeResize="0"/>
          <p:nvPr/>
        </p:nvPicPr>
        <p:blipFill rotWithShape="1">
          <a:blip r:embed="rId3">
            <a:alphaModFix/>
          </a:blip>
          <a:srcRect/>
          <a:stretch/>
        </p:blipFill>
        <p:spPr>
          <a:xfrm>
            <a:off x="0" y="0"/>
            <a:ext cx="3302100" cy="5143499"/>
          </a:xfrm>
          <a:prstGeom prst="rect">
            <a:avLst/>
          </a:prstGeom>
          <a:noFill/>
          <a:ln>
            <a:noFill/>
          </a:ln>
        </p:spPr>
      </p:pic>
      <p:sp>
        <p:nvSpPr>
          <p:cNvPr id="424" name="Google Shape;424;g2b0f66ed287_0_0"/>
          <p:cNvSpPr txBox="1"/>
          <p:nvPr/>
        </p:nvSpPr>
        <p:spPr>
          <a:xfrm>
            <a:off x="3402925" y="1773250"/>
            <a:ext cx="3079500" cy="102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Calibri"/>
                <a:ea typeface="Calibri"/>
                <a:cs typeface="Calibri"/>
                <a:sym typeface="Calibri"/>
              </a:rPr>
              <a:t>The Program</a:t>
            </a:r>
            <a:r>
              <a:rPr lang="pl-PL" sz="1200" b="0" i="0" u="none" strike="noStrike" cap="none" dirty="0">
                <a:solidFill>
                  <a:srgbClr val="000000"/>
                </a:solidFill>
                <a:latin typeface="Calibri"/>
                <a:ea typeface="Calibri"/>
                <a:cs typeface="Calibri"/>
                <a:sym typeface="Calibri"/>
              </a:rPr>
              <a:t>me</a:t>
            </a:r>
            <a:r>
              <a:rPr lang="en-US" sz="1200" b="0" i="0" u="none" strike="noStrike" cap="none" dirty="0">
                <a:solidFill>
                  <a:srgbClr val="000000"/>
                </a:solidFill>
                <a:latin typeface="Calibri"/>
                <a:ea typeface="Calibri"/>
                <a:cs typeface="Calibri"/>
                <a:sym typeface="Calibri"/>
              </a:rPr>
              <a:t> operates on the principle of establishing and maintaining a partnership between the NRA and entities covered by the </a:t>
            </a:r>
            <a:r>
              <a:rPr lang="en-US" sz="1200" b="0" i="0" u="none" strike="noStrike" cap="none" dirty="0" err="1">
                <a:solidFill>
                  <a:srgbClr val="000000"/>
                </a:solidFill>
                <a:latin typeface="Calibri"/>
                <a:ea typeface="Calibri"/>
                <a:cs typeface="Calibri"/>
                <a:sym typeface="Calibri"/>
              </a:rPr>
              <a:t>Programme</a:t>
            </a:r>
            <a:r>
              <a:rPr lang="en-US" sz="1200" b="0" i="0" u="none" strike="noStrike" cap="none" dirty="0">
                <a:solidFill>
                  <a:srgbClr val="000000"/>
                </a:solidFill>
                <a:latin typeface="Calibri"/>
                <a:ea typeface="Calibri"/>
                <a:cs typeface="Calibri"/>
                <a:sym typeface="Calibri"/>
              </a:rPr>
              <a:t>, based on three pillars:</a:t>
            </a:r>
            <a:endParaRPr sz="1200" b="0" i="0" u="none" strike="noStrike" cap="none" dirty="0">
              <a:solidFill>
                <a:srgbClr val="000000"/>
              </a:solidFill>
              <a:latin typeface="Calibri"/>
              <a:ea typeface="Calibri"/>
              <a:cs typeface="Calibri"/>
              <a:sym typeface="Calibri"/>
            </a:endParaRPr>
          </a:p>
        </p:txBody>
      </p:sp>
      <p:sp>
        <p:nvSpPr>
          <p:cNvPr id="425" name="Google Shape;425;g2b0f66ed287_0_0"/>
          <p:cNvSpPr txBox="1"/>
          <p:nvPr/>
        </p:nvSpPr>
        <p:spPr>
          <a:xfrm>
            <a:off x="3402925" y="1336825"/>
            <a:ext cx="5485200" cy="354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600"/>
              <a:buFont typeface="Arial"/>
              <a:buNone/>
            </a:pPr>
            <a:r>
              <a:rPr lang="en-US" sz="1400" b="1" i="0" u="none" strike="noStrike" cap="none">
                <a:solidFill>
                  <a:srgbClr val="212121"/>
                </a:solidFill>
                <a:latin typeface="Calibri"/>
                <a:ea typeface="Calibri"/>
                <a:cs typeface="Calibri"/>
                <a:sym typeface="Calibri"/>
              </a:rPr>
              <a:t>Cooperation between taxpayers and the NRA is based on</a:t>
            </a:r>
            <a:r>
              <a:rPr lang="en-US" sz="1400" b="1" i="0" u="none" strike="noStrike" cap="none">
                <a:solidFill>
                  <a:srgbClr val="2A3990"/>
                </a:solidFill>
                <a:latin typeface="Calibri"/>
                <a:ea typeface="Calibri"/>
                <a:cs typeface="Calibri"/>
                <a:sym typeface="Calibri"/>
              </a:rPr>
              <a:t> </a:t>
            </a:r>
            <a:r>
              <a:rPr lang="en-US" sz="1400" b="1" i="0" u="none" strike="noStrike" cap="none">
                <a:solidFill>
                  <a:schemeClr val="lt1"/>
                </a:solidFill>
                <a:highlight>
                  <a:srgbClr val="DF0F2D"/>
                </a:highlight>
                <a:latin typeface="Calibri"/>
                <a:ea typeface="Calibri"/>
                <a:cs typeface="Calibri"/>
                <a:sym typeface="Calibri"/>
              </a:rPr>
              <a:t>3 </a:t>
            </a:r>
            <a:r>
              <a:rPr lang="en-US" sz="1400" b="1" i="0" u="none" strike="noStrike" cap="none">
                <a:solidFill>
                  <a:schemeClr val="lt1"/>
                </a:solidFill>
                <a:highlight>
                  <a:srgbClr val="DF0F2D"/>
                </a:highlight>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pillars </a:t>
            </a:r>
            <a:endParaRPr sz="1400" b="1" i="0" u="none" strike="noStrike" cap="none">
              <a:solidFill>
                <a:schemeClr val="lt1"/>
              </a:solidFill>
              <a:highlight>
                <a:srgbClr val="DF0F2D"/>
              </a:highlight>
              <a:latin typeface="Calibri"/>
              <a:ea typeface="Calibri"/>
              <a:cs typeface="Calibri"/>
              <a:sym typeface="Calibri"/>
            </a:endParaRPr>
          </a:p>
        </p:txBody>
      </p:sp>
      <p:sp>
        <p:nvSpPr>
          <p:cNvPr id="426" name="Google Shape;426;g2b0f66ed287_0_0"/>
          <p:cNvSpPr txBox="1"/>
          <p:nvPr/>
        </p:nvSpPr>
        <p:spPr>
          <a:xfrm>
            <a:off x="222900" y="1005175"/>
            <a:ext cx="2655900" cy="344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 Cooperative Compliance </a:t>
            </a:r>
            <a:r>
              <a:rPr lang="en-US" sz="1400" b="1" i="0" u="none" strike="noStrike" cap="none" dirty="0" err="1">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Programme</a:t>
            </a:r>
            <a:r>
              <a:rPr lang="en-US" sz="1400" b="0" i="0" u="none" strike="noStrike" cap="none"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was created in response to the dynamically changing business world to </a:t>
            </a:r>
            <a:r>
              <a:rPr lang="en-US" sz="1400" b="1" i="0" u="none" strike="noStrike" cap="none"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support taxpayers in fulfilling their tax obligations</a:t>
            </a:r>
            <a:r>
              <a:rPr lang="en-US" sz="1400" b="0" i="0" u="none" strike="noStrike" cap="none"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Today, </a:t>
            </a:r>
            <a:r>
              <a:rPr lang="en-US" sz="1400" b="1" i="0" u="none" strike="noStrike" cap="none"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specific groups of taxpayers</a:t>
            </a:r>
            <a:r>
              <a:rPr lang="en-US" sz="1400" b="0" i="0" u="none" strike="noStrike" cap="none"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can initiate a new form of relationship with the National Revenue Administration (</a:t>
            </a:r>
            <a:r>
              <a:rPr lang="en-US" sz="1400" b="1" i="0" u="none" strike="noStrike" cap="none"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NRA</a:t>
            </a:r>
            <a:r>
              <a:rPr lang="en-US" sz="1400" b="0" i="0" u="none" strike="noStrike" cap="none"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In exchange for greater transparency in tax matters, a number of benefits await companies that decide to join the </a:t>
            </a:r>
            <a:r>
              <a:rPr lang="en-US" sz="1400" b="0" i="0" u="none" strike="noStrike" cap="none" dirty="0" err="1">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Programme</a:t>
            </a:r>
            <a:r>
              <a:rPr lang="en-US" sz="1400" b="0" i="0" u="none" strike="noStrike" cap="none"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t>
            </a:r>
            <a:endParaRPr sz="14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Calibri"/>
              <a:ea typeface="Calibri"/>
              <a:cs typeface="Calibri"/>
              <a:sym typeface="Calibri"/>
            </a:endParaRPr>
          </a:p>
        </p:txBody>
      </p:sp>
      <p:sp>
        <p:nvSpPr>
          <p:cNvPr id="427" name="Google Shape;427;g2b0f66ed287_0_0"/>
          <p:cNvSpPr txBox="1"/>
          <p:nvPr/>
        </p:nvSpPr>
        <p:spPr>
          <a:xfrm>
            <a:off x="3308975" y="239125"/>
            <a:ext cx="5579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0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About the Programme</a:t>
            </a:r>
            <a:endParaRPr sz="2000" b="0" i="0" u="none" strike="noStrike" cap="none">
              <a:solidFill>
                <a:srgbClr val="000000"/>
              </a:solidFill>
              <a:latin typeface="Calibri"/>
              <a:ea typeface="Calibri"/>
              <a:cs typeface="Calibri"/>
              <a:sym typeface="Calibri"/>
            </a:endParaRPr>
          </a:p>
        </p:txBody>
      </p:sp>
      <p:sp>
        <p:nvSpPr>
          <p:cNvPr id="428" name="Google Shape;428;g2b0f66ed287_0_0"/>
          <p:cNvSpPr/>
          <p:nvPr/>
        </p:nvSpPr>
        <p:spPr>
          <a:xfrm>
            <a:off x="3513565" y="3982426"/>
            <a:ext cx="5306700" cy="910200"/>
          </a:xfrm>
          <a:prstGeom prst="rect">
            <a:avLst/>
          </a:prstGeom>
          <a:noFill/>
          <a:ln w="9525" cap="flat" cmpd="sng">
            <a:solidFill>
              <a:srgbClr val="999999"/>
            </a:solidFill>
            <a:prstDash val="solid"/>
            <a:round/>
            <a:headEnd type="none" w="sm" len="sm"/>
            <a:tailEnd type="none" w="sm" len="sm"/>
          </a:ln>
        </p:spPr>
        <p:txBody>
          <a:bodyPr spcFirstLastPara="1" wrap="square" lIns="108000" tIns="108000" rIns="108000" bIns="1080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200" b="1" i="0" u="none" strike="noStrike" cap="none" dirty="0">
                <a:solidFill>
                  <a:srgbClr val="E22D3B"/>
                </a:solidFill>
                <a:latin typeface="Calibri"/>
                <a:ea typeface="Calibri"/>
                <a:cs typeface="Calibri"/>
                <a:sym typeface="Calibri"/>
              </a:rPr>
              <a:t>Participation in the CCP is voluntary.</a:t>
            </a:r>
            <a:r>
              <a:rPr lang="en-US" sz="1200" b="1" i="0" u="none" strike="noStrike" cap="none" dirty="0">
                <a:solidFill>
                  <a:srgbClr val="212121"/>
                </a:solidFill>
                <a:latin typeface="Calibri"/>
                <a:ea typeface="Calibri"/>
                <a:cs typeface="Calibri"/>
                <a:sym typeface="Calibri"/>
              </a:rPr>
              <a:t> </a:t>
            </a:r>
            <a:r>
              <a:rPr lang="en-US" sz="1200" b="0" i="0" u="none" strike="noStrike" cap="none" dirty="0">
                <a:solidFill>
                  <a:srgbClr val="212121"/>
                </a:solidFill>
                <a:latin typeface="Calibri"/>
                <a:ea typeface="Calibri"/>
                <a:cs typeface="Calibri"/>
                <a:sym typeface="Calibri"/>
              </a:rPr>
              <a:t>The taxpayer may resign from participation in the </a:t>
            </a:r>
            <a:r>
              <a:rPr lang="en-US" sz="1200" b="0" i="0" u="none" strike="noStrike" cap="none" dirty="0" err="1">
                <a:solidFill>
                  <a:srgbClr val="212121"/>
                </a:solidFill>
                <a:latin typeface="Calibri"/>
                <a:ea typeface="Calibri"/>
                <a:cs typeface="Calibri"/>
                <a:sym typeface="Calibri"/>
              </a:rPr>
              <a:t>Programme</a:t>
            </a:r>
            <a:r>
              <a:rPr lang="en-US" sz="1200" b="0" i="0" u="none" strike="noStrike" cap="none" dirty="0">
                <a:solidFill>
                  <a:srgbClr val="212121"/>
                </a:solidFill>
                <a:latin typeface="Calibri"/>
                <a:ea typeface="Calibri"/>
                <a:cs typeface="Calibri"/>
                <a:sym typeface="Calibri"/>
              </a:rPr>
              <a:t> at any time.</a:t>
            </a:r>
            <a:endParaRPr sz="1100" b="1" i="0" u="none" strike="noStrike" cap="none" dirty="0">
              <a:solidFill>
                <a:srgbClr val="000000"/>
              </a:solidFill>
              <a:latin typeface="Calibri"/>
              <a:ea typeface="Calibri"/>
              <a:cs typeface="Calibri"/>
              <a:sym typeface="Calibri"/>
            </a:endParaRPr>
          </a:p>
        </p:txBody>
      </p:sp>
      <p:sp>
        <p:nvSpPr>
          <p:cNvPr id="429" name="Google Shape;429;g2b0f66ed287_0_0"/>
          <p:cNvSpPr txBox="1"/>
          <p:nvPr/>
        </p:nvSpPr>
        <p:spPr>
          <a:xfrm>
            <a:off x="3971453" y="2923733"/>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trust</a:t>
            </a:r>
            <a:endParaRPr sz="1200" b="1" i="0" u="none" strike="noStrike" cap="none">
              <a:solidFill>
                <a:srgbClr val="000000"/>
              </a:solidFill>
              <a:latin typeface="Calibri"/>
              <a:ea typeface="Calibri"/>
              <a:cs typeface="Calibri"/>
              <a:sym typeface="Calibri"/>
            </a:endParaRPr>
          </a:p>
        </p:txBody>
      </p:sp>
      <p:grpSp>
        <p:nvGrpSpPr>
          <p:cNvPr id="430" name="Google Shape;430;g2b0f66ed287_0_0"/>
          <p:cNvGrpSpPr/>
          <p:nvPr/>
        </p:nvGrpSpPr>
        <p:grpSpPr>
          <a:xfrm>
            <a:off x="3611618" y="2766542"/>
            <a:ext cx="280800" cy="354155"/>
            <a:chOff x="4175267" y="3380871"/>
            <a:chExt cx="280800" cy="354155"/>
          </a:xfrm>
        </p:grpSpPr>
        <p:sp>
          <p:nvSpPr>
            <p:cNvPr id="431" name="Google Shape;431;g2b0f66ed287_0_0"/>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432" name="Google Shape;432;g2b0f66ed287_0_0"/>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433" name="Google Shape;433;g2b0f66ed287_0_0"/>
          <p:cNvSpPr txBox="1"/>
          <p:nvPr/>
        </p:nvSpPr>
        <p:spPr>
          <a:xfrm>
            <a:off x="3971453" y="3228533"/>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transparency</a:t>
            </a:r>
            <a:endParaRPr sz="1200" b="1" i="0" u="none" strike="noStrike" cap="none">
              <a:solidFill>
                <a:srgbClr val="000000"/>
              </a:solidFill>
              <a:latin typeface="Calibri"/>
              <a:ea typeface="Calibri"/>
              <a:cs typeface="Calibri"/>
              <a:sym typeface="Calibri"/>
            </a:endParaRPr>
          </a:p>
        </p:txBody>
      </p:sp>
      <p:grpSp>
        <p:nvGrpSpPr>
          <p:cNvPr id="434" name="Google Shape;434;g2b0f66ed287_0_0"/>
          <p:cNvGrpSpPr/>
          <p:nvPr/>
        </p:nvGrpSpPr>
        <p:grpSpPr>
          <a:xfrm>
            <a:off x="3611618" y="3071342"/>
            <a:ext cx="280800" cy="354155"/>
            <a:chOff x="4175267" y="3380871"/>
            <a:chExt cx="280800" cy="354155"/>
          </a:xfrm>
        </p:grpSpPr>
        <p:sp>
          <p:nvSpPr>
            <p:cNvPr id="435" name="Google Shape;435;g2b0f66ed287_0_0"/>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436" name="Google Shape;436;g2b0f66ed287_0_0"/>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437" name="Google Shape;437;g2b0f66ed287_0_0"/>
          <p:cNvGrpSpPr/>
          <p:nvPr/>
        </p:nvGrpSpPr>
        <p:grpSpPr>
          <a:xfrm>
            <a:off x="3611618" y="3376142"/>
            <a:ext cx="280800" cy="354155"/>
            <a:chOff x="4175267" y="3380871"/>
            <a:chExt cx="280800" cy="354155"/>
          </a:xfrm>
        </p:grpSpPr>
        <p:sp>
          <p:nvSpPr>
            <p:cNvPr id="438" name="Google Shape;438;g2b0f66ed287_0_0"/>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439" name="Google Shape;439;g2b0f66ed287_0_0"/>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440" name="Google Shape;440;g2b0f66ed287_0_0"/>
          <p:cNvSpPr/>
          <p:nvPr/>
        </p:nvSpPr>
        <p:spPr>
          <a:xfrm>
            <a:off x="6807200" y="1773238"/>
            <a:ext cx="2013000" cy="2056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41" name="Google Shape;441;g2b0f66ed287_0_0"/>
          <p:cNvSpPr/>
          <p:nvPr/>
        </p:nvSpPr>
        <p:spPr>
          <a:xfrm>
            <a:off x="7056625" y="2097628"/>
            <a:ext cx="1514100" cy="1407550"/>
          </a:xfrm>
          <a:custGeom>
            <a:avLst/>
            <a:gdLst/>
            <a:ahLst/>
            <a:cxnLst/>
            <a:rect l="l" t="t" r="r" b="b"/>
            <a:pathLst>
              <a:path w="704" h="706" extrusionOk="0">
                <a:moveTo>
                  <a:pt x="0" y="0"/>
                </a:moveTo>
                <a:lnTo>
                  <a:pt x="0" y="706"/>
                </a:lnTo>
                <a:lnTo>
                  <a:pt x="704" y="706"/>
                </a:lnTo>
                <a:lnTo>
                  <a:pt x="704" y="0"/>
                </a:lnTo>
                <a:lnTo>
                  <a:pt x="0" y="0"/>
                </a:lnTo>
                <a:close/>
                <a:moveTo>
                  <a:pt x="675" y="675"/>
                </a:moveTo>
                <a:lnTo>
                  <a:pt x="31" y="675"/>
                </a:lnTo>
                <a:lnTo>
                  <a:pt x="31" y="29"/>
                </a:lnTo>
                <a:lnTo>
                  <a:pt x="675" y="29"/>
                </a:lnTo>
                <a:lnTo>
                  <a:pt x="675" y="675"/>
                </a:lnTo>
                <a:close/>
                <a:moveTo>
                  <a:pt x="352" y="67"/>
                </a:moveTo>
                <a:lnTo>
                  <a:pt x="94" y="246"/>
                </a:lnTo>
                <a:lnTo>
                  <a:pt x="611" y="246"/>
                </a:lnTo>
                <a:lnTo>
                  <a:pt x="352" y="67"/>
                </a:lnTo>
                <a:close/>
                <a:moveTo>
                  <a:pt x="352" y="104"/>
                </a:moveTo>
                <a:lnTo>
                  <a:pt x="515" y="217"/>
                </a:lnTo>
                <a:lnTo>
                  <a:pt x="189" y="217"/>
                </a:lnTo>
                <a:lnTo>
                  <a:pt x="352" y="104"/>
                </a:lnTo>
                <a:close/>
                <a:moveTo>
                  <a:pt x="178" y="499"/>
                </a:moveTo>
                <a:lnTo>
                  <a:pt x="178" y="300"/>
                </a:lnTo>
                <a:lnTo>
                  <a:pt x="145" y="300"/>
                </a:lnTo>
                <a:lnTo>
                  <a:pt x="145" y="270"/>
                </a:lnTo>
                <a:lnTo>
                  <a:pt x="242" y="270"/>
                </a:lnTo>
                <a:lnTo>
                  <a:pt x="242" y="300"/>
                </a:lnTo>
                <a:lnTo>
                  <a:pt x="209" y="300"/>
                </a:lnTo>
                <a:lnTo>
                  <a:pt x="209" y="499"/>
                </a:lnTo>
                <a:lnTo>
                  <a:pt x="242" y="499"/>
                </a:lnTo>
                <a:lnTo>
                  <a:pt x="242" y="528"/>
                </a:lnTo>
                <a:lnTo>
                  <a:pt x="145" y="528"/>
                </a:lnTo>
                <a:lnTo>
                  <a:pt x="145" y="499"/>
                </a:lnTo>
                <a:lnTo>
                  <a:pt x="178" y="499"/>
                </a:lnTo>
                <a:close/>
                <a:moveTo>
                  <a:pt x="337" y="499"/>
                </a:moveTo>
                <a:lnTo>
                  <a:pt x="337" y="300"/>
                </a:lnTo>
                <a:lnTo>
                  <a:pt x="303" y="300"/>
                </a:lnTo>
                <a:lnTo>
                  <a:pt x="303" y="270"/>
                </a:lnTo>
                <a:lnTo>
                  <a:pt x="401" y="270"/>
                </a:lnTo>
                <a:lnTo>
                  <a:pt x="401" y="300"/>
                </a:lnTo>
                <a:lnTo>
                  <a:pt x="367" y="300"/>
                </a:lnTo>
                <a:lnTo>
                  <a:pt x="367" y="499"/>
                </a:lnTo>
                <a:lnTo>
                  <a:pt x="401" y="499"/>
                </a:lnTo>
                <a:lnTo>
                  <a:pt x="401" y="528"/>
                </a:lnTo>
                <a:lnTo>
                  <a:pt x="303" y="528"/>
                </a:lnTo>
                <a:lnTo>
                  <a:pt x="303" y="499"/>
                </a:lnTo>
                <a:lnTo>
                  <a:pt x="337" y="499"/>
                </a:lnTo>
                <a:close/>
                <a:moveTo>
                  <a:pt x="495" y="499"/>
                </a:moveTo>
                <a:lnTo>
                  <a:pt x="495" y="300"/>
                </a:lnTo>
                <a:lnTo>
                  <a:pt x="461" y="300"/>
                </a:lnTo>
                <a:lnTo>
                  <a:pt x="461" y="270"/>
                </a:lnTo>
                <a:lnTo>
                  <a:pt x="559" y="270"/>
                </a:lnTo>
                <a:lnTo>
                  <a:pt x="559" y="300"/>
                </a:lnTo>
                <a:lnTo>
                  <a:pt x="524" y="300"/>
                </a:lnTo>
                <a:lnTo>
                  <a:pt x="524" y="499"/>
                </a:lnTo>
                <a:lnTo>
                  <a:pt x="559" y="499"/>
                </a:lnTo>
                <a:lnTo>
                  <a:pt x="559" y="528"/>
                </a:lnTo>
                <a:lnTo>
                  <a:pt x="461" y="528"/>
                </a:lnTo>
                <a:lnTo>
                  <a:pt x="461" y="499"/>
                </a:lnTo>
                <a:lnTo>
                  <a:pt x="495" y="499"/>
                </a:lnTo>
                <a:close/>
                <a:moveTo>
                  <a:pt x="612" y="635"/>
                </a:moveTo>
                <a:lnTo>
                  <a:pt x="92" y="635"/>
                </a:lnTo>
                <a:lnTo>
                  <a:pt x="92" y="604"/>
                </a:lnTo>
                <a:lnTo>
                  <a:pt x="612" y="604"/>
                </a:lnTo>
                <a:lnTo>
                  <a:pt x="612" y="635"/>
                </a:lnTo>
                <a:close/>
                <a:moveTo>
                  <a:pt x="119" y="552"/>
                </a:moveTo>
                <a:lnTo>
                  <a:pt x="585" y="552"/>
                </a:lnTo>
                <a:lnTo>
                  <a:pt x="585" y="581"/>
                </a:lnTo>
                <a:lnTo>
                  <a:pt x="119" y="581"/>
                </a:lnTo>
                <a:lnTo>
                  <a:pt x="119" y="552"/>
                </a:lnTo>
                <a:close/>
              </a:path>
            </a:pathLst>
          </a:custGeom>
          <a:solidFill>
            <a:srgbClr val="E51836"/>
          </a:solidFill>
          <a:ln w="9525" cap="flat" cmpd="sng">
            <a:solidFill>
              <a:srgbClr val="DF0F2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Calibri"/>
              <a:ea typeface="Calibri"/>
              <a:cs typeface="Calibri"/>
              <a:sym typeface="Calibri"/>
            </a:endParaRPr>
          </a:p>
        </p:txBody>
      </p:sp>
      <p:sp>
        <p:nvSpPr>
          <p:cNvPr id="442" name="Google Shape;442;g2b0f66ed287_0_0"/>
          <p:cNvSpPr txBox="1"/>
          <p:nvPr/>
        </p:nvSpPr>
        <p:spPr>
          <a:xfrm>
            <a:off x="3971453" y="3533333"/>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understanding</a:t>
            </a:r>
            <a:endParaRPr sz="1200" b="1" i="0" u="none" strike="noStrike" cap="none">
              <a:solidFill>
                <a:srgbClr val="000000"/>
              </a:solidFill>
              <a:latin typeface="Calibri"/>
              <a:ea typeface="Calibri"/>
              <a:cs typeface="Calibri"/>
              <a:sym typeface="Calibri"/>
            </a:endParaRPr>
          </a:p>
        </p:txBody>
      </p:sp>
      <p:sp>
        <p:nvSpPr>
          <p:cNvPr id="443" name="Google Shape;443;g2b0f66ed287_0_0"/>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1</a:t>
            </a:r>
            <a:endParaRPr sz="1200" b="1" i="0" u="none" strike="noStrike" cap="none">
              <a:solidFill>
                <a:srgbClr val="FFFFFF"/>
              </a:solidFill>
              <a:latin typeface="Calibri"/>
              <a:ea typeface="Calibri"/>
              <a:cs typeface="Calibri"/>
              <a:sym typeface="Calibri"/>
            </a:endParaRPr>
          </a:p>
        </p:txBody>
      </p:sp>
      <p:sp>
        <p:nvSpPr>
          <p:cNvPr id="444" name="Google Shape;444;g2b0f66ed287_0_0"/>
          <p:cNvSpPr/>
          <p:nvPr/>
        </p:nvSpPr>
        <p:spPr>
          <a:xfrm>
            <a:off x="8928000" y="65200"/>
            <a:ext cx="216000" cy="216000"/>
          </a:xfrm>
          <a:custGeom>
            <a:avLst/>
            <a:gdLst/>
            <a:ahLst/>
            <a:cxnLst/>
            <a:rect l="l" t="t" r="r" b="b"/>
            <a:pathLst>
              <a:path w="61" h="61" extrusionOk="0">
                <a:moveTo>
                  <a:pt x="0" y="61"/>
                </a:moveTo>
                <a:lnTo>
                  <a:pt x="61" y="61"/>
                </a:lnTo>
                <a:lnTo>
                  <a:pt x="61" y="0"/>
                </a:lnTo>
                <a:lnTo>
                  <a:pt x="0" y="0"/>
                </a:lnTo>
                <a:lnTo>
                  <a:pt x="0" y="61"/>
                </a:lnTo>
                <a:close/>
                <a:moveTo>
                  <a:pt x="58" y="3"/>
                </a:moveTo>
                <a:lnTo>
                  <a:pt x="58" y="39"/>
                </a:lnTo>
                <a:lnTo>
                  <a:pt x="18" y="39"/>
                </a:lnTo>
                <a:lnTo>
                  <a:pt x="26" y="31"/>
                </a:lnTo>
                <a:lnTo>
                  <a:pt x="24" y="29"/>
                </a:lnTo>
                <a:lnTo>
                  <a:pt x="13" y="40"/>
                </a:lnTo>
                <a:lnTo>
                  <a:pt x="24" y="51"/>
                </a:lnTo>
                <a:lnTo>
                  <a:pt x="26" y="49"/>
                </a:lnTo>
                <a:lnTo>
                  <a:pt x="18" y="41"/>
                </a:lnTo>
                <a:lnTo>
                  <a:pt x="58" y="41"/>
                </a:lnTo>
                <a:lnTo>
                  <a:pt x="58" y="58"/>
                </a:lnTo>
                <a:lnTo>
                  <a:pt x="3" y="58"/>
                </a:lnTo>
                <a:lnTo>
                  <a:pt x="3" y="22"/>
                </a:lnTo>
                <a:lnTo>
                  <a:pt x="43" y="22"/>
                </a:lnTo>
                <a:lnTo>
                  <a:pt x="35" y="30"/>
                </a:lnTo>
                <a:lnTo>
                  <a:pt x="37" y="32"/>
                </a:lnTo>
                <a:lnTo>
                  <a:pt x="48" y="21"/>
                </a:lnTo>
                <a:lnTo>
                  <a:pt x="37" y="9"/>
                </a:lnTo>
                <a:lnTo>
                  <a:pt x="35" y="11"/>
                </a:lnTo>
                <a:lnTo>
                  <a:pt x="43" y="19"/>
                </a:lnTo>
                <a:lnTo>
                  <a:pt x="3" y="19"/>
                </a:lnTo>
                <a:lnTo>
                  <a:pt x="3" y="3"/>
                </a:lnTo>
                <a:lnTo>
                  <a:pt x="58" y="3"/>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g2b387be36e3_0_339" descr="Businesspeople lounging together in office"/>
          <p:cNvPicPr preferRelativeResize="0"/>
          <p:nvPr/>
        </p:nvPicPr>
        <p:blipFill rotWithShape="1">
          <a:blip r:embed="rId3">
            <a:alphaModFix/>
          </a:blip>
          <a:srcRect/>
          <a:stretch/>
        </p:blipFill>
        <p:spPr>
          <a:xfrm>
            <a:off x="5504810" y="1239838"/>
            <a:ext cx="3651723" cy="3348038"/>
          </a:xfrm>
          <a:prstGeom prst="rect">
            <a:avLst/>
          </a:prstGeom>
          <a:noFill/>
          <a:ln>
            <a:noFill/>
          </a:ln>
        </p:spPr>
      </p:pic>
      <p:sp>
        <p:nvSpPr>
          <p:cNvPr id="450" name="Google Shape;450;g2b387be36e3_0_339"/>
          <p:cNvSpPr txBox="1"/>
          <p:nvPr/>
        </p:nvSpPr>
        <p:spPr>
          <a:xfrm>
            <a:off x="323851" y="1239838"/>
            <a:ext cx="4905000" cy="1108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1" i="0" u="none" strike="noStrike" cap="none">
                <a:solidFill>
                  <a:srgbClr val="212121"/>
                </a:solidFill>
                <a:latin typeface="Calibri"/>
                <a:ea typeface="Calibri"/>
                <a:cs typeface="Calibri"/>
                <a:sym typeface="Calibri"/>
              </a:rPr>
              <a:t>The Programme</a:t>
            </a:r>
            <a:r>
              <a:rPr lang="en-US" sz="1200" b="1" i="0" u="none" strike="noStrike" cap="none">
                <a:solidFill>
                  <a:srgbClr val="21212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is a transformation of the relationship between taxpayers and the NRA, where traditional supervision is replaced by cooperation in an atmosphere of open dialogue.</a:t>
            </a:r>
            <a:endParaRPr sz="1200" b="1" i="0" u="none" strike="noStrike" cap="none">
              <a:solidFill>
                <a:srgbClr val="21212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0" marR="0" lvl="0" indent="0" algn="l" rtl="0">
              <a:lnSpc>
                <a:spcPct val="100000"/>
              </a:lnSpc>
              <a:spcBef>
                <a:spcPts val="0"/>
              </a:spcBef>
              <a:spcAft>
                <a:spcPts val="0"/>
              </a:spcAft>
              <a:buClr>
                <a:srgbClr val="000000"/>
              </a:buClr>
              <a:buSzPts val="1100"/>
              <a:buFont typeface="Arial"/>
              <a:buNone/>
            </a:pPr>
            <a:endParaRPr sz="1200" b="1" i="0" u="none" strike="noStrike" cap="none">
              <a:solidFill>
                <a:srgbClr val="212121"/>
              </a:solidFill>
              <a:highlight>
                <a:srgbClr val="FECC00"/>
              </a:highlight>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21212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Entities that have an appropriate </a:t>
            </a:r>
            <a:r>
              <a:rPr lang="en-US" sz="1200" b="1" i="0" u="none" strike="noStrike" cap="none">
                <a:solidFill>
                  <a:srgbClr val="DF0F2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Tax Control Framework</a:t>
            </a:r>
            <a:r>
              <a:rPr lang="en-US" sz="1200" b="0" i="0" u="none" strike="noStrike" cap="none">
                <a:solidFill>
                  <a:srgbClr val="21212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can join the Programme. In practice, taxpayers should have implemented: </a:t>
            </a:r>
            <a:endParaRPr sz="1200" b="0" i="0" u="none" strike="noStrike" cap="none">
              <a:solidFill>
                <a:srgbClr val="212121"/>
              </a:solidFill>
              <a:latin typeface="Calibri"/>
              <a:ea typeface="Calibri"/>
              <a:cs typeface="Calibri"/>
              <a:sym typeface="Calibri"/>
            </a:endParaRPr>
          </a:p>
        </p:txBody>
      </p:sp>
      <p:sp>
        <p:nvSpPr>
          <p:cNvPr id="451" name="Google Shape;451;g2b387be36e3_0_339"/>
          <p:cNvSpPr/>
          <p:nvPr/>
        </p:nvSpPr>
        <p:spPr>
          <a:xfrm>
            <a:off x="323850" y="3287424"/>
            <a:ext cx="576000" cy="576000"/>
          </a:xfrm>
          <a:prstGeom prst="rect">
            <a:avLst/>
          </a:prstGeom>
          <a:solidFill>
            <a:srgbClr val="E51836"/>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452" name="Google Shape;452;g2b387be36e3_0_339"/>
          <p:cNvSpPr/>
          <p:nvPr/>
        </p:nvSpPr>
        <p:spPr>
          <a:xfrm>
            <a:off x="323850" y="2531289"/>
            <a:ext cx="576000" cy="576000"/>
          </a:xfrm>
          <a:prstGeom prst="rect">
            <a:avLst/>
          </a:prstGeom>
          <a:solidFill>
            <a:srgbClr val="E51836"/>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453" name="Google Shape;453;g2b387be36e3_0_339"/>
          <p:cNvSpPr/>
          <p:nvPr/>
        </p:nvSpPr>
        <p:spPr>
          <a:xfrm>
            <a:off x="899850" y="3287424"/>
            <a:ext cx="4329000" cy="576000"/>
          </a:xfrm>
          <a:prstGeom prst="rect">
            <a:avLst/>
          </a:prstGeom>
          <a:solidFill>
            <a:srgbClr val="F3F3F3"/>
          </a:solidFill>
          <a:ln>
            <a:noFill/>
          </a:ln>
        </p:spPr>
        <p:txBody>
          <a:bodyPr spcFirstLastPara="1" wrap="square" lIns="108000" tIns="91425" rIns="108000"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control mechanisms leading to possible detection and correction of potential errors by the taxpayer themselves. </a:t>
            </a:r>
            <a:endParaRPr sz="1200" b="1" i="0" u="none" strike="noStrike" cap="none">
              <a:solidFill>
                <a:srgbClr val="000000"/>
              </a:solidFill>
              <a:latin typeface="Calibri"/>
              <a:ea typeface="Calibri"/>
              <a:cs typeface="Calibri"/>
              <a:sym typeface="Calibri"/>
            </a:endParaRPr>
          </a:p>
        </p:txBody>
      </p:sp>
      <p:sp>
        <p:nvSpPr>
          <p:cNvPr id="454" name="Google Shape;454;g2b387be36e3_0_339"/>
          <p:cNvSpPr/>
          <p:nvPr/>
        </p:nvSpPr>
        <p:spPr>
          <a:xfrm>
            <a:off x="899850" y="2531289"/>
            <a:ext cx="4329000" cy="576000"/>
          </a:xfrm>
          <a:prstGeom prst="rect">
            <a:avLst/>
          </a:prstGeom>
          <a:solidFill>
            <a:srgbClr val="F3F3F3"/>
          </a:solidFill>
          <a:ln>
            <a:noFill/>
          </a:ln>
        </p:spPr>
        <p:txBody>
          <a:bodyPr spcFirstLastPara="1" wrap="square" lIns="108000" tIns="91425" rIns="108000"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internal tax processes to ensure that tax obligations are properly fulfilled, and</a:t>
            </a:r>
            <a:endParaRPr sz="1200" b="1" i="0" u="none" strike="noStrike" cap="none">
              <a:solidFill>
                <a:srgbClr val="000000"/>
              </a:solidFill>
              <a:latin typeface="Calibri"/>
              <a:ea typeface="Calibri"/>
              <a:cs typeface="Calibri"/>
              <a:sym typeface="Calibri"/>
            </a:endParaRPr>
          </a:p>
        </p:txBody>
      </p:sp>
      <p:grpSp>
        <p:nvGrpSpPr>
          <p:cNvPr id="455" name="Google Shape;455;g2b387be36e3_0_339"/>
          <p:cNvGrpSpPr/>
          <p:nvPr/>
        </p:nvGrpSpPr>
        <p:grpSpPr>
          <a:xfrm>
            <a:off x="426475" y="3382374"/>
            <a:ext cx="370750" cy="386100"/>
            <a:chOff x="986" y="0"/>
            <a:chExt cx="6682" cy="6681"/>
          </a:xfrm>
        </p:grpSpPr>
        <p:sp>
          <p:nvSpPr>
            <p:cNvPr id="456" name="Google Shape;456;g2b387be36e3_0_339"/>
            <p:cNvSpPr/>
            <p:nvPr/>
          </p:nvSpPr>
          <p:spPr>
            <a:xfrm>
              <a:off x="986" y="0"/>
              <a:ext cx="6682" cy="6681"/>
            </a:xfrm>
            <a:custGeom>
              <a:avLst/>
              <a:gdLst/>
              <a:ahLst/>
              <a:cxnLst/>
              <a:rect l="l" t="t" r="r" b="b"/>
              <a:pathLst>
                <a:path w="6682" h="6681" extrusionOk="0">
                  <a:moveTo>
                    <a:pt x="0" y="0"/>
                  </a:moveTo>
                  <a:lnTo>
                    <a:pt x="0" y="6681"/>
                  </a:lnTo>
                  <a:lnTo>
                    <a:pt x="6682" y="6681"/>
                  </a:lnTo>
                  <a:lnTo>
                    <a:pt x="6682" y="0"/>
                  </a:lnTo>
                  <a:lnTo>
                    <a:pt x="0" y="0"/>
                  </a:lnTo>
                  <a:close/>
                  <a:moveTo>
                    <a:pt x="1774" y="286"/>
                  </a:moveTo>
                  <a:lnTo>
                    <a:pt x="1774" y="2846"/>
                  </a:lnTo>
                  <a:lnTo>
                    <a:pt x="286" y="2846"/>
                  </a:lnTo>
                  <a:lnTo>
                    <a:pt x="286" y="286"/>
                  </a:lnTo>
                  <a:lnTo>
                    <a:pt x="1774" y="286"/>
                  </a:lnTo>
                  <a:close/>
                  <a:moveTo>
                    <a:pt x="286" y="4989"/>
                  </a:moveTo>
                  <a:lnTo>
                    <a:pt x="486" y="4989"/>
                  </a:lnTo>
                  <a:lnTo>
                    <a:pt x="486" y="4703"/>
                  </a:lnTo>
                  <a:lnTo>
                    <a:pt x="286" y="4703"/>
                  </a:lnTo>
                  <a:lnTo>
                    <a:pt x="286" y="3132"/>
                  </a:lnTo>
                  <a:lnTo>
                    <a:pt x="2060" y="3132"/>
                  </a:lnTo>
                  <a:lnTo>
                    <a:pt x="2060" y="286"/>
                  </a:lnTo>
                  <a:lnTo>
                    <a:pt x="6396" y="286"/>
                  </a:lnTo>
                  <a:lnTo>
                    <a:pt x="6396" y="3539"/>
                  </a:lnTo>
                  <a:lnTo>
                    <a:pt x="4724" y="3539"/>
                  </a:lnTo>
                  <a:lnTo>
                    <a:pt x="4724" y="6397"/>
                  </a:lnTo>
                  <a:lnTo>
                    <a:pt x="286" y="6397"/>
                  </a:lnTo>
                  <a:lnTo>
                    <a:pt x="286" y="4989"/>
                  </a:lnTo>
                  <a:close/>
                  <a:moveTo>
                    <a:pt x="5008" y="6397"/>
                  </a:moveTo>
                  <a:lnTo>
                    <a:pt x="5008" y="3825"/>
                  </a:lnTo>
                  <a:lnTo>
                    <a:pt x="6396" y="3825"/>
                  </a:lnTo>
                  <a:lnTo>
                    <a:pt x="6396" y="6397"/>
                  </a:lnTo>
                  <a:lnTo>
                    <a:pt x="5008" y="6397"/>
                  </a:lnTo>
                  <a:close/>
                </a:path>
              </a:pathLst>
            </a:cu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57" name="Google Shape;457;g2b387be36e3_0_339"/>
            <p:cNvSpPr/>
            <p:nvPr/>
          </p:nvSpPr>
          <p:spPr>
            <a:xfrm>
              <a:off x="2328" y="4703"/>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58" name="Google Shape;458;g2b387be36e3_0_339"/>
            <p:cNvSpPr/>
            <p:nvPr/>
          </p:nvSpPr>
          <p:spPr>
            <a:xfrm>
              <a:off x="2898" y="4703"/>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59" name="Google Shape;459;g2b387be36e3_0_339"/>
            <p:cNvSpPr/>
            <p:nvPr/>
          </p:nvSpPr>
          <p:spPr>
            <a:xfrm>
              <a:off x="3466" y="4703"/>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0" name="Google Shape;460;g2b387be36e3_0_339"/>
            <p:cNvSpPr/>
            <p:nvPr/>
          </p:nvSpPr>
          <p:spPr>
            <a:xfrm>
              <a:off x="1758" y="4703"/>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1" name="Google Shape;461;g2b387be36e3_0_339"/>
            <p:cNvSpPr/>
            <p:nvPr/>
          </p:nvSpPr>
          <p:spPr>
            <a:xfrm>
              <a:off x="5586" y="1694"/>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2" name="Google Shape;462;g2b387be36e3_0_339"/>
            <p:cNvSpPr/>
            <p:nvPr/>
          </p:nvSpPr>
          <p:spPr>
            <a:xfrm>
              <a:off x="4216" y="2604"/>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3" name="Google Shape;463;g2b387be36e3_0_339"/>
            <p:cNvSpPr/>
            <p:nvPr/>
          </p:nvSpPr>
          <p:spPr>
            <a:xfrm>
              <a:off x="4216" y="2034"/>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4" name="Google Shape;464;g2b387be36e3_0_339"/>
            <p:cNvSpPr/>
            <p:nvPr/>
          </p:nvSpPr>
          <p:spPr>
            <a:xfrm>
              <a:off x="4446" y="1694"/>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5" name="Google Shape;465;g2b387be36e3_0_339"/>
            <p:cNvSpPr/>
            <p:nvPr/>
          </p:nvSpPr>
          <p:spPr>
            <a:xfrm>
              <a:off x="4036" y="4703"/>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6" name="Google Shape;466;g2b387be36e3_0_339"/>
            <p:cNvSpPr/>
            <p:nvPr/>
          </p:nvSpPr>
          <p:spPr>
            <a:xfrm>
              <a:off x="5016" y="1694"/>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7" name="Google Shape;467;g2b387be36e3_0_339"/>
            <p:cNvSpPr/>
            <p:nvPr/>
          </p:nvSpPr>
          <p:spPr>
            <a:xfrm>
              <a:off x="4216" y="3745"/>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8" name="Google Shape;468;g2b387be36e3_0_339"/>
            <p:cNvSpPr/>
            <p:nvPr/>
          </p:nvSpPr>
          <p:spPr>
            <a:xfrm>
              <a:off x="4216" y="3174"/>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69" name="Google Shape;469;g2b387be36e3_0_339"/>
            <p:cNvSpPr/>
            <p:nvPr/>
          </p:nvSpPr>
          <p:spPr>
            <a:xfrm>
              <a:off x="4216" y="4313"/>
              <a:ext cx="300" cy="300"/>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sp>
          <p:nvSpPr>
            <p:cNvPr id="470" name="Google Shape;470;g2b387be36e3_0_339"/>
            <p:cNvSpPr/>
            <p:nvPr/>
          </p:nvSpPr>
          <p:spPr>
            <a:xfrm>
              <a:off x="5958" y="1166"/>
              <a:ext cx="910" cy="1404"/>
            </a:xfrm>
            <a:custGeom>
              <a:avLst/>
              <a:gdLst/>
              <a:ahLst/>
              <a:cxnLst/>
              <a:rect l="l" t="t" r="r" b="b"/>
              <a:pathLst>
                <a:path w="910" h="1404" extrusionOk="0">
                  <a:moveTo>
                    <a:pt x="202" y="1404"/>
                  </a:moveTo>
                  <a:lnTo>
                    <a:pt x="910" y="696"/>
                  </a:lnTo>
                  <a:lnTo>
                    <a:pt x="214" y="0"/>
                  </a:lnTo>
                  <a:lnTo>
                    <a:pt x="14" y="202"/>
                  </a:lnTo>
                  <a:lnTo>
                    <a:pt x="340" y="528"/>
                  </a:lnTo>
                  <a:lnTo>
                    <a:pt x="198" y="528"/>
                  </a:lnTo>
                  <a:lnTo>
                    <a:pt x="198" y="812"/>
                  </a:lnTo>
                  <a:lnTo>
                    <a:pt x="390" y="812"/>
                  </a:lnTo>
                  <a:lnTo>
                    <a:pt x="0" y="1202"/>
                  </a:lnTo>
                  <a:lnTo>
                    <a:pt x="202" y="1404"/>
                  </a:lnTo>
                  <a:close/>
                  <a:moveTo>
                    <a:pt x="482" y="670"/>
                  </a:moveTo>
                  <a:lnTo>
                    <a:pt x="508" y="696"/>
                  </a:lnTo>
                  <a:lnTo>
                    <a:pt x="482" y="720"/>
                  </a:lnTo>
                  <a:lnTo>
                    <a:pt x="482" y="670"/>
                  </a:lnTo>
                  <a:close/>
                </a:path>
              </a:pathLst>
            </a:custGeom>
            <a:solidFill>
              <a:schemeClr val="lt1"/>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D1823"/>
                </a:solidFill>
                <a:latin typeface="Arial"/>
                <a:ea typeface="Arial"/>
                <a:cs typeface="Arial"/>
                <a:sym typeface="Arial"/>
              </a:endParaRPr>
            </a:p>
          </p:txBody>
        </p:sp>
      </p:grpSp>
      <p:sp>
        <p:nvSpPr>
          <p:cNvPr id="471" name="Google Shape;471;g2b387be36e3_0_339"/>
          <p:cNvSpPr/>
          <p:nvPr/>
        </p:nvSpPr>
        <p:spPr>
          <a:xfrm>
            <a:off x="426475" y="2626239"/>
            <a:ext cx="370750" cy="386100"/>
          </a:xfrm>
          <a:custGeom>
            <a:avLst/>
            <a:gdLst/>
            <a:ahLst/>
            <a:cxnLst/>
            <a:rect l="l" t="t" r="r" b="b"/>
            <a:pathLst>
              <a:path w="396" h="440" extrusionOk="0">
                <a:moveTo>
                  <a:pt x="0" y="0"/>
                </a:moveTo>
                <a:lnTo>
                  <a:pt x="0" y="315"/>
                </a:lnTo>
                <a:lnTo>
                  <a:pt x="198" y="440"/>
                </a:lnTo>
                <a:lnTo>
                  <a:pt x="396" y="315"/>
                </a:lnTo>
                <a:lnTo>
                  <a:pt x="396" y="0"/>
                </a:lnTo>
                <a:lnTo>
                  <a:pt x="0" y="0"/>
                </a:lnTo>
                <a:close/>
                <a:moveTo>
                  <a:pt x="379" y="306"/>
                </a:moveTo>
                <a:lnTo>
                  <a:pt x="198" y="419"/>
                </a:lnTo>
                <a:lnTo>
                  <a:pt x="17" y="306"/>
                </a:lnTo>
                <a:lnTo>
                  <a:pt x="17" y="18"/>
                </a:lnTo>
                <a:lnTo>
                  <a:pt x="379" y="18"/>
                </a:lnTo>
                <a:lnTo>
                  <a:pt x="379" y="306"/>
                </a:lnTo>
                <a:close/>
                <a:moveTo>
                  <a:pt x="327" y="280"/>
                </a:moveTo>
                <a:lnTo>
                  <a:pt x="327" y="59"/>
                </a:lnTo>
                <a:lnTo>
                  <a:pt x="64" y="59"/>
                </a:lnTo>
                <a:lnTo>
                  <a:pt x="64" y="280"/>
                </a:lnTo>
                <a:lnTo>
                  <a:pt x="198" y="359"/>
                </a:lnTo>
                <a:lnTo>
                  <a:pt x="327" y="280"/>
                </a:lnTo>
                <a:close/>
                <a:moveTo>
                  <a:pt x="80" y="270"/>
                </a:moveTo>
                <a:lnTo>
                  <a:pt x="80" y="75"/>
                </a:lnTo>
                <a:lnTo>
                  <a:pt x="311" y="75"/>
                </a:lnTo>
                <a:lnTo>
                  <a:pt x="311" y="270"/>
                </a:lnTo>
                <a:lnTo>
                  <a:pt x="198" y="339"/>
                </a:lnTo>
                <a:lnTo>
                  <a:pt x="80" y="270"/>
                </a:lnTo>
                <a:close/>
                <a:moveTo>
                  <a:pt x="252" y="149"/>
                </a:moveTo>
                <a:lnTo>
                  <a:pt x="264" y="161"/>
                </a:lnTo>
                <a:lnTo>
                  <a:pt x="188" y="245"/>
                </a:lnTo>
                <a:lnTo>
                  <a:pt x="143" y="203"/>
                </a:lnTo>
                <a:lnTo>
                  <a:pt x="155" y="190"/>
                </a:lnTo>
                <a:lnTo>
                  <a:pt x="187" y="221"/>
                </a:lnTo>
                <a:lnTo>
                  <a:pt x="252" y="149"/>
                </a:lnTo>
                <a:close/>
              </a:path>
            </a:pathLst>
          </a:custGeom>
          <a:solidFill>
            <a:schemeClr val="lt1"/>
          </a:solidFill>
          <a:ln>
            <a:noFill/>
          </a:ln>
        </p:spPr>
        <p:txBody>
          <a:bodyPr spcFirstLastPara="1" wrap="square" lIns="75425" tIns="37700" rIns="75425" bIns="37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E0301E"/>
              </a:solidFill>
              <a:latin typeface="Arial"/>
              <a:ea typeface="Arial"/>
              <a:cs typeface="Arial"/>
              <a:sym typeface="Arial"/>
            </a:endParaRPr>
          </a:p>
        </p:txBody>
      </p:sp>
      <p:sp>
        <p:nvSpPr>
          <p:cNvPr id="472" name="Google Shape;472;g2b387be36e3_0_339"/>
          <p:cNvSpPr txBox="1">
            <a:spLocks noGrp="1"/>
          </p:cNvSpPr>
          <p:nvPr>
            <p:ph type="title"/>
          </p:nvPr>
        </p:nvSpPr>
        <p:spPr>
          <a:xfrm>
            <a:off x="332185" y="324001"/>
            <a:ext cx="8479500" cy="923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2400"/>
              <a:buFont typeface="Arial"/>
              <a:buNone/>
            </a:pPr>
            <a:r>
              <a:rPr lang="en-US" sz="2000" b="1">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About the Programme</a:t>
            </a:r>
            <a:endParaRPr sz="20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2400"/>
              <a:buFont typeface="Arial"/>
              <a:buNone/>
            </a:pP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2000">
              <a:solidFill>
                <a:schemeClr val="dk2"/>
              </a:solidFill>
              <a:latin typeface="Calibri"/>
              <a:ea typeface="Calibri"/>
              <a:cs typeface="Calibri"/>
              <a:sym typeface="Calibri"/>
            </a:endParaRPr>
          </a:p>
        </p:txBody>
      </p:sp>
      <p:sp>
        <p:nvSpPr>
          <p:cNvPr id="473" name="Google Shape;473;g2b387be36e3_0_339"/>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4</a:t>
            </a:fld>
            <a:endParaRPr dirty="0"/>
          </a:p>
        </p:txBody>
      </p:sp>
      <p:sp>
        <p:nvSpPr>
          <p:cNvPr id="474" name="Google Shape;474;g2b387be36e3_0_339"/>
          <p:cNvSpPr txBox="1"/>
          <p:nvPr/>
        </p:nvSpPr>
        <p:spPr>
          <a:xfrm>
            <a:off x="323851" y="4043559"/>
            <a:ext cx="41850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The role of the taxpayer is to ensure that the Tax Control Framework is </a:t>
            </a:r>
            <a:r>
              <a:rPr lang="en-US" sz="12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effective</a:t>
            </a: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 and </a:t>
            </a:r>
            <a:r>
              <a:rPr lang="en-US" sz="12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adequate</a:t>
            </a: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a:t>
            </a:r>
            <a:endParaRPr sz="1400" b="0" i="0" u="none" strike="noStrike" cap="none">
              <a:solidFill>
                <a:srgbClr val="000000"/>
              </a:solidFill>
              <a:latin typeface="Arial"/>
              <a:ea typeface="Arial"/>
              <a:cs typeface="Arial"/>
              <a:sym typeface="Arial"/>
            </a:endParaRPr>
          </a:p>
        </p:txBody>
      </p:sp>
      <p:sp>
        <p:nvSpPr>
          <p:cNvPr id="475" name="Google Shape;475;g2b387be36e3_0_339"/>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1</a:t>
            </a:r>
            <a:endParaRPr sz="1200" b="1" i="0" u="none" strike="noStrike" cap="none">
              <a:solidFill>
                <a:srgbClr val="FFFFFF"/>
              </a:solidFill>
              <a:latin typeface="Calibri"/>
              <a:ea typeface="Calibri"/>
              <a:cs typeface="Calibri"/>
              <a:sym typeface="Calibri"/>
            </a:endParaRPr>
          </a:p>
        </p:txBody>
      </p:sp>
      <p:sp>
        <p:nvSpPr>
          <p:cNvPr id="476" name="Google Shape;476;g2b387be36e3_0_339"/>
          <p:cNvSpPr/>
          <p:nvPr/>
        </p:nvSpPr>
        <p:spPr>
          <a:xfrm>
            <a:off x="8928000" y="65200"/>
            <a:ext cx="216000" cy="216000"/>
          </a:xfrm>
          <a:custGeom>
            <a:avLst/>
            <a:gdLst/>
            <a:ahLst/>
            <a:cxnLst/>
            <a:rect l="l" t="t" r="r" b="b"/>
            <a:pathLst>
              <a:path w="61" h="61" extrusionOk="0">
                <a:moveTo>
                  <a:pt x="0" y="61"/>
                </a:moveTo>
                <a:lnTo>
                  <a:pt x="61" y="61"/>
                </a:lnTo>
                <a:lnTo>
                  <a:pt x="61" y="0"/>
                </a:lnTo>
                <a:lnTo>
                  <a:pt x="0" y="0"/>
                </a:lnTo>
                <a:lnTo>
                  <a:pt x="0" y="61"/>
                </a:lnTo>
                <a:close/>
                <a:moveTo>
                  <a:pt x="58" y="3"/>
                </a:moveTo>
                <a:lnTo>
                  <a:pt x="58" y="39"/>
                </a:lnTo>
                <a:lnTo>
                  <a:pt x="18" y="39"/>
                </a:lnTo>
                <a:lnTo>
                  <a:pt x="26" y="31"/>
                </a:lnTo>
                <a:lnTo>
                  <a:pt x="24" y="29"/>
                </a:lnTo>
                <a:lnTo>
                  <a:pt x="13" y="40"/>
                </a:lnTo>
                <a:lnTo>
                  <a:pt x="24" y="51"/>
                </a:lnTo>
                <a:lnTo>
                  <a:pt x="26" y="49"/>
                </a:lnTo>
                <a:lnTo>
                  <a:pt x="18" y="41"/>
                </a:lnTo>
                <a:lnTo>
                  <a:pt x="58" y="41"/>
                </a:lnTo>
                <a:lnTo>
                  <a:pt x="58" y="58"/>
                </a:lnTo>
                <a:lnTo>
                  <a:pt x="3" y="58"/>
                </a:lnTo>
                <a:lnTo>
                  <a:pt x="3" y="22"/>
                </a:lnTo>
                <a:lnTo>
                  <a:pt x="43" y="22"/>
                </a:lnTo>
                <a:lnTo>
                  <a:pt x="35" y="30"/>
                </a:lnTo>
                <a:lnTo>
                  <a:pt x="37" y="32"/>
                </a:lnTo>
                <a:lnTo>
                  <a:pt x="48" y="21"/>
                </a:lnTo>
                <a:lnTo>
                  <a:pt x="37" y="9"/>
                </a:lnTo>
                <a:lnTo>
                  <a:pt x="35" y="11"/>
                </a:lnTo>
                <a:lnTo>
                  <a:pt x="43" y="19"/>
                </a:lnTo>
                <a:lnTo>
                  <a:pt x="3" y="19"/>
                </a:lnTo>
                <a:lnTo>
                  <a:pt x="3" y="3"/>
                </a:lnTo>
                <a:lnTo>
                  <a:pt x="58" y="3"/>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pic>
        <p:nvPicPr>
          <p:cNvPr id="2" name="Google Shape;701;g2a6e3223b13_1_1107">
            <a:extLst>
              <a:ext uri="{FF2B5EF4-FFF2-40B4-BE49-F238E27FC236}">
                <a16:creationId xmlns:a16="http://schemas.microsoft.com/office/drawing/2014/main" id="{46E8C224-7A6D-86CE-DEE0-17281D8FB691}"/>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71B942D6-CA77-CD2E-53F0-7ABF24021007}"/>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310CCD26-697F-8711-001E-2AD487FE1C09}"/>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03187" y="4749155"/>
            <a:ext cx="1148460" cy="3086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2b387be36e3_0_596"/>
          <p:cNvSpPr txBox="1"/>
          <p:nvPr/>
        </p:nvSpPr>
        <p:spPr>
          <a:xfrm>
            <a:off x="4884419" y="1516481"/>
            <a:ext cx="3942600" cy="3071400"/>
          </a:xfrm>
          <a:prstGeom prst="rect">
            <a:avLst/>
          </a:prstGeom>
          <a:solidFill>
            <a:srgbClr val="F2F2F2"/>
          </a:solidFill>
          <a:ln>
            <a:noFill/>
          </a:ln>
        </p:spPr>
        <p:txBody>
          <a:bodyPr spcFirstLastPara="1" wrap="square" lIns="108000" tIns="91425" rIns="10800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85" name="Google Shape;485;g2b387be36e3_0_596"/>
          <p:cNvSpPr txBox="1"/>
          <p:nvPr/>
        </p:nvSpPr>
        <p:spPr>
          <a:xfrm>
            <a:off x="323850" y="1091650"/>
            <a:ext cx="4537200" cy="3955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The first concepts of the model appeared in the early 2000s. Since then, its theoretical framework has developed significantly. It started with horizontal monitoring and the concept of a new relationship between NRA and </a:t>
            </a: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taxpayers</a:t>
            </a: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 known as the "enhanced relationship". The modern concept is based on cooperation framework of </a:t>
            </a:r>
            <a:r>
              <a:rPr lang="en-US" sz="12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the Cooperative Compliance Programme.</a:t>
            </a: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This has been achieved mainly through publications by the </a:t>
            </a:r>
            <a:r>
              <a:rPr lang="en-US" sz="1200" b="1" i="0" u="none" strike="noStrike" cap="none">
                <a:solidFill>
                  <a:srgbClr val="000000"/>
                </a:solidFill>
                <a:latin typeface="Calibri"/>
                <a:ea typeface="Calibri"/>
                <a:cs typeface="Calibri"/>
                <a:sym typeface="Calibri"/>
              </a:rPr>
              <a:t>European Commission </a:t>
            </a:r>
            <a:r>
              <a:rPr lang="en-US" sz="1200" b="0" i="0" u="none" strike="noStrike" cap="none">
                <a:solidFill>
                  <a:srgbClr val="000000"/>
                </a:solidFill>
                <a:latin typeface="Calibri"/>
                <a:ea typeface="Calibri"/>
                <a:cs typeface="Calibri"/>
                <a:sym typeface="Calibri"/>
              </a:rPr>
              <a:t>and the </a:t>
            </a:r>
            <a:r>
              <a:rPr lang="en-US" sz="1200" b="1" i="0" u="none" strike="noStrike" cap="none">
                <a:solidFill>
                  <a:srgbClr val="000000"/>
                </a:solidFill>
                <a:latin typeface="Calibri"/>
                <a:ea typeface="Calibri"/>
                <a:cs typeface="Calibri"/>
                <a:sym typeface="Calibri"/>
              </a:rPr>
              <a:t>OECD</a:t>
            </a:r>
            <a:r>
              <a:rPr lang="en-US" sz="1200" b="0" i="0" u="none" strike="noStrike" cap="none">
                <a:solidFill>
                  <a:srgbClr val="000000"/>
                </a:solidFill>
                <a:latin typeface="Calibri"/>
                <a:ea typeface="Calibri"/>
                <a:cs typeface="Calibri"/>
                <a:sym typeface="Calibri"/>
              </a:rPr>
              <a:t> - including, </a:t>
            </a:r>
            <a:r>
              <a:rPr lang="en-US" sz="1200" b="1" i="1" u="none" strike="noStrike" cap="none">
                <a:solidFill>
                  <a:srgbClr val="000000"/>
                </a:solidFill>
                <a:latin typeface="Calibri"/>
                <a:ea typeface="Calibri"/>
                <a:cs typeface="Calibri"/>
                <a:sym typeface="Calibri"/>
              </a:rPr>
              <a:t>Co-operative Tax Compliance: Building Better Tax Control Frameworks </a:t>
            </a:r>
            <a:r>
              <a:rPr lang="en-US" sz="1200" b="0" i="0" u="none" strike="noStrike" cap="none">
                <a:solidFill>
                  <a:srgbClr val="000000"/>
                </a:solidFill>
                <a:latin typeface="Calibri"/>
                <a:ea typeface="Calibri"/>
                <a:cs typeface="Calibri"/>
                <a:sym typeface="Calibri"/>
              </a:rPr>
              <a:t>published by the OECD </a:t>
            </a:r>
            <a:r>
              <a:rPr lang="en-US" sz="1200" b="1" i="0" u="none" strike="noStrike" cap="none">
                <a:solidFill>
                  <a:srgbClr val="000000"/>
                </a:solidFill>
                <a:latin typeface="Calibri"/>
                <a:ea typeface="Calibri"/>
                <a:cs typeface="Calibri"/>
                <a:sym typeface="Calibri"/>
              </a:rPr>
              <a:t>in 2016.</a:t>
            </a: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Cooperation within the framework of </a:t>
            </a:r>
            <a:r>
              <a:rPr lang="en-US" sz="1200" b="1" i="0" u="none" strike="noStrike" cap="none">
                <a:solidFill>
                  <a:srgbClr val="000000"/>
                </a:solidFill>
                <a:latin typeface="Calibri"/>
                <a:ea typeface="Calibri"/>
                <a:cs typeface="Calibri"/>
                <a:sym typeface="Calibri"/>
              </a:rPr>
              <a:t>cooperative compliance</a:t>
            </a:r>
            <a:r>
              <a:rPr lang="en-US" sz="1200" b="0" i="0" u="none" strike="noStrike" cap="none">
                <a:solidFill>
                  <a:srgbClr val="000000"/>
                </a:solidFill>
                <a:latin typeface="Calibri"/>
                <a:ea typeface="Calibri"/>
                <a:cs typeface="Calibri"/>
                <a:sym typeface="Calibri"/>
              </a:rPr>
              <a:t> should, in particular, increase the correctness of settlements of taxpayers and build trust in tax administration organs.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In Poland</a:t>
            </a:r>
            <a:r>
              <a:rPr lang="en-US" sz="1200" b="0" i="0" u="none" strike="noStrike" cap="none">
                <a:solidFill>
                  <a:srgbClr val="000000"/>
                </a:solidFill>
                <a:latin typeface="Calibri"/>
                <a:ea typeface="Calibri"/>
                <a:cs typeface="Calibri"/>
                <a:sym typeface="Calibri"/>
              </a:rPr>
              <a:t>, the cooperation model in question began to operate from </a:t>
            </a:r>
            <a:r>
              <a:rPr lang="en-US" sz="1200" b="1" i="0" u="none" strike="noStrike" cap="none">
                <a:solidFill>
                  <a:srgbClr val="000000"/>
                </a:solidFill>
                <a:latin typeface="Calibri"/>
                <a:ea typeface="Calibri"/>
                <a:cs typeface="Calibri"/>
                <a:sym typeface="Calibri"/>
              </a:rPr>
              <a:t>2020 </a:t>
            </a:r>
            <a:r>
              <a:rPr lang="en-US" sz="1200" b="0" i="0" u="none" strike="noStrike" cap="none">
                <a:solidFill>
                  <a:srgbClr val="000000"/>
                </a:solidFill>
                <a:latin typeface="Calibri"/>
                <a:ea typeface="Calibri"/>
                <a:cs typeface="Calibri"/>
                <a:sym typeface="Calibri"/>
              </a:rPr>
              <a:t>as part of the pilot of the </a:t>
            </a:r>
            <a:r>
              <a:rPr lang="en-US" sz="1200" b="1" i="0" u="none" strike="noStrike" cap="none">
                <a:solidFill>
                  <a:srgbClr val="000000"/>
                </a:solidFill>
                <a:latin typeface="Calibri"/>
                <a:ea typeface="Calibri"/>
                <a:cs typeface="Calibri"/>
                <a:sym typeface="Calibri"/>
              </a:rPr>
              <a:t>Cooperative Compliance Programme.</a:t>
            </a: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Currently, similar programmes have been implemented in about</a:t>
            </a:r>
            <a:r>
              <a:rPr lang="en-US" sz="1200" b="1" i="0" u="none" strike="noStrike" cap="none">
                <a:solidFill>
                  <a:srgbClr val="000000"/>
                </a:solidFill>
                <a:latin typeface="Calibri"/>
                <a:ea typeface="Calibri"/>
                <a:cs typeface="Calibri"/>
                <a:sym typeface="Calibri"/>
              </a:rPr>
              <a:t> 30 countries </a:t>
            </a:r>
            <a:r>
              <a:rPr lang="en-US" sz="1200" b="0" i="0" u="none" strike="noStrike" cap="none">
                <a:solidFill>
                  <a:srgbClr val="000000"/>
                </a:solidFill>
                <a:latin typeface="Calibri"/>
                <a:ea typeface="Calibri"/>
                <a:cs typeface="Calibri"/>
                <a:sym typeface="Calibri"/>
              </a:rPr>
              <a:t>around the world. These include, among others, Austria, the Netherlands and Singapore.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60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86" name="Google Shape;486;g2b387be36e3_0_596"/>
          <p:cNvSpPr/>
          <p:nvPr/>
        </p:nvSpPr>
        <p:spPr>
          <a:xfrm>
            <a:off x="5238042" y="2120584"/>
            <a:ext cx="688200" cy="679500"/>
          </a:xfrm>
          <a:prstGeom prst="rect">
            <a:avLst/>
          </a:prstGeom>
          <a:solidFill>
            <a:srgbClr val="DEDEDE"/>
          </a:solidFill>
          <a:ln w="19050" cap="flat" cmpd="sng">
            <a:solidFill>
              <a:srgbClr val="DEDED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487" name="Google Shape;487;g2b387be36e3_0_596"/>
          <p:cNvSpPr/>
          <p:nvPr/>
        </p:nvSpPr>
        <p:spPr>
          <a:xfrm>
            <a:off x="7908073" y="3726247"/>
            <a:ext cx="688200" cy="679500"/>
          </a:xfrm>
          <a:prstGeom prst="rect">
            <a:avLst/>
          </a:prstGeom>
          <a:solidFill>
            <a:srgbClr val="DEDEDE"/>
          </a:solidFill>
          <a:ln w="19050" cap="flat" cmpd="sng">
            <a:solidFill>
              <a:srgbClr val="DEDED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488" name="Google Shape;488;g2b387be36e3_0_596"/>
          <p:cNvSpPr/>
          <p:nvPr/>
        </p:nvSpPr>
        <p:spPr>
          <a:xfrm>
            <a:off x="5238035" y="3696580"/>
            <a:ext cx="688200" cy="679500"/>
          </a:xfrm>
          <a:prstGeom prst="rect">
            <a:avLst/>
          </a:prstGeom>
          <a:solidFill>
            <a:srgbClr val="DEDEDE"/>
          </a:solidFill>
          <a:ln w="19050" cap="flat" cmpd="sng">
            <a:solidFill>
              <a:srgbClr val="DEDED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489" name="Google Shape;489;g2b387be36e3_0_596"/>
          <p:cNvSpPr/>
          <p:nvPr/>
        </p:nvSpPr>
        <p:spPr>
          <a:xfrm>
            <a:off x="7908081" y="2120584"/>
            <a:ext cx="688200" cy="679500"/>
          </a:xfrm>
          <a:prstGeom prst="rect">
            <a:avLst/>
          </a:prstGeom>
          <a:solidFill>
            <a:srgbClr val="DEDEDE"/>
          </a:solidFill>
          <a:ln w="19050" cap="flat" cmpd="sng">
            <a:solidFill>
              <a:srgbClr val="DEDED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grpSp>
        <p:nvGrpSpPr>
          <p:cNvPr id="490" name="Google Shape;490;g2b387be36e3_0_596"/>
          <p:cNvGrpSpPr/>
          <p:nvPr/>
        </p:nvGrpSpPr>
        <p:grpSpPr>
          <a:xfrm>
            <a:off x="6269780" y="3749905"/>
            <a:ext cx="1318197" cy="481011"/>
            <a:chOff x="6269780" y="3841645"/>
            <a:chExt cx="1318197" cy="481011"/>
          </a:xfrm>
        </p:grpSpPr>
        <p:sp>
          <p:nvSpPr>
            <p:cNvPr id="491" name="Google Shape;491;g2b387be36e3_0_596"/>
            <p:cNvSpPr/>
            <p:nvPr/>
          </p:nvSpPr>
          <p:spPr>
            <a:xfrm rot="10800000">
              <a:off x="6269780" y="3841756"/>
              <a:ext cx="660000" cy="480900"/>
            </a:xfrm>
            <a:prstGeom prst="rightArrow">
              <a:avLst>
                <a:gd name="adj1" fmla="val 100000"/>
                <a:gd name="adj2" fmla="val 50000"/>
              </a:avLst>
            </a:prstGeom>
            <a:solidFill>
              <a:srgbClr val="7D7D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 name="Google Shape;492;g2b387be36e3_0_596"/>
            <p:cNvSpPr/>
            <p:nvPr/>
          </p:nvSpPr>
          <p:spPr>
            <a:xfrm>
              <a:off x="6927977" y="3841645"/>
              <a:ext cx="660000" cy="480900"/>
            </a:xfrm>
            <a:prstGeom prst="rightArrow">
              <a:avLst>
                <a:gd name="adj1" fmla="val 100000"/>
                <a:gd name="adj2" fmla="val 50000"/>
              </a:avLst>
            </a:prstGeom>
            <a:solidFill>
              <a:srgbClr val="7D7D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493" name="Google Shape;493;g2b387be36e3_0_596"/>
          <p:cNvSpPr/>
          <p:nvPr/>
        </p:nvSpPr>
        <p:spPr>
          <a:xfrm>
            <a:off x="5866260" y="2160496"/>
            <a:ext cx="1674900" cy="480900"/>
          </a:xfrm>
          <a:prstGeom prst="rightArrow">
            <a:avLst>
              <a:gd name="adj1" fmla="val 100000"/>
              <a:gd name="adj2" fmla="val 50000"/>
            </a:avLst>
          </a:prstGeom>
          <a:solidFill>
            <a:srgbClr val="7D7D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4" name="Google Shape;494;g2b387be36e3_0_596"/>
          <p:cNvSpPr/>
          <p:nvPr/>
        </p:nvSpPr>
        <p:spPr>
          <a:xfrm>
            <a:off x="7847971" y="2061250"/>
            <a:ext cx="688200" cy="6795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495" name="Google Shape;495;g2b387be36e3_0_596"/>
          <p:cNvSpPr/>
          <p:nvPr/>
        </p:nvSpPr>
        <p:spPr>
          <a:xfrm>
            <a:off x="7847984" y="3650658"/>
            <a:ext cx="688200" cy="6795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496" name="Google Shape;496;g2b387be36e3_0_596"/>
          <p:cNvSpPr/>
          <p:nvPr/>
        </p:nvSpPr>
        <p:spPr>
          <a:xfrm>
            <a:off x="6701053" y="2211545"/>
            <a:ext cx="384252" cy="379561"/>
          </a:xfrm>
          <a:custGeom>
            <a:avLst/>
            <a:gdLst/>
            <a:ahLst/>
            <a:cxnLst/>
            <a:rect l="l" t="t" r="r" b="b"/>
            <a:pathLst>
              <a:path w="456085" h="455929" extrusionOk="0">
                <a:moveTo>
                  <a:pt x="0" y="0"/>
                </a:moveTo>
                <a:lnTo>
                  <a:pt x="0" y="455930"/>
                </a:lnTo>
                <a:lnTo>
                  <a:pt x="456086" y="455930"/>
                </a:lnTo>
                <a:lnTo>
                  <a:pt x="456086" y="0"/>
                </a:lnTo>
                <a:close/>
                <a:moveTo>
                  <a:pt x="436639" y="436490"/>
                </a:moveTo>
                <a:lnTo>
                  <a:pt x="19384" y="436490"/>
                </a:lnTo>
                <a:lnTo>
                  <a:pt x="19384" y="19472"/>
                </a:lnTo>
                <a:lnTo>
                  <a:pt x="436576" y="19472"/>
                </a:lnTo>
                <a:close/>
                <a:moveTo>
                  <a:pt x="62553" y="407139"/>
                </a:moveTo>
                <a:lnTo>
                  <a:pt x="174928" y="294803"/>
                </a:lnTo>
                <a:cubicBezTo>
                  <a:pt x="234060" y="346336"/>
                  <a:pt x="323789" y="340181"/>
                  <a:pt x="375352" y="281062"/>
                </a:cubicBezTo>
                <a:cubicBezTo>
                  <a:pt x="426884" y="221943"/>
                  <a:pt x="420739" y="132241"/>
                  <a:pt x="361606" y="80710"/>
                </a:cubicBezTo>
                <a:cubicBezTo>
                  <a:pt x="302474" y="29179"/>
                  <a:pt x="212745" y="35331"/>
                  <a:pt x="161182" y="94451"/>
                </a:cubicBezTo>
                <a:cubicBezTo>
                  <a:pt x="114560" y="147924"/>
                  <a:pt x="114560" y="227588"/>
                  <a:pt x="161182" y="281062"/>
                </a:cubicBezTo>
                <a:lnTo>
                  <a:pt x="48744" y="393398"/>
                </a:lnTo>
                <a:close/>
                <a:moveTo>
                  <a:pt x="362810" y="265579"/>
                </a:moveTo>
                <a:cubicBezTo>
                  <a:pt x="360276" y="268745"/>
                  <a:pt x="357615" y="271595"/>
                  <a:pt x="354765" y="274444"/>
                </a:cubicBezTo>
                <a:cubicBezTo>
                  <a:pt x="306907" y="322194"/>
                  <a:pt x="229405" y="322194"/>
                  <a:pt x="181548" y="274444"/>
                </a:cubicBezTo>
                <a:cubicBezTo>
                  <a:pt x="178728" y="271595"/>
                  <a:pt x="176037" y="268650"/>
                  <a:pt x="173534" y="265579"/>
                </a:cubicBezTo>
                <a:lnTo>
                  <a:pt x="162069" y="248893"/>
                </a:lnTo>
                <a:cubicBezTo>
                  <a:pt x="128242" y="190313"/>
                  <a:pt x="148323" y="115416"/>
                  <a:pt x="206918" y="81604"/>
                </a:cubicBezTo>
                <a:cubicBezTo>
                  <a:pt x="265544" y="47792"/>
                  <a:pt x="340449" y="67870"/>
                  <a:pt x="374275" y="126449"/>
                </a:cubicBezTo>
                <a:cubicBezTo>
                  <a:pt x="396161" y="164334"/>
                  <a:pt x="396161" y="211007"/>
                  <a:pt x="374275" y="2488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7" name="Google Shape;497;g2b387be36e3_0_596"/>
          <p:cNvSpPr/>
          <p:nvPr/>
        </p:nvSpPr>
        <p:spPr>
          <a:xfrm>
            <a:off x="7949180" y="2161262"/>
            <a:ext cx="485731" cy="479865"/>
          </a:xfrm>
          <a:custGeom>
            <a:avLst/>
            <a:gdLst/>
            <a:ahLst/>
            <a:cxnLst/>
            <a:rect l="l" t="t" r="r" b="b"/>
            <a:pathLst>
              <a:path w="456085" h="455929" extrusionOk="0">
                <a:moveTo>
                  <a:pt x="0" y="0"/>
                </a:moveTo>
                <a:lnTo>
                  <a:pt x="0" y="455930"/>
                </a:lnTo>
                <a:lnTo>
                  <a:pt x="456086" y="455930"/>
                </a:lnTo>
                <a:lnTo>
                  <a:pt x="456086" y="0"/>
                </a:lnTo>
                <a:close/>
                <a:moveTo>
                  <a:pt x="436512" y="436458"/>
                </a:moveTo>
                <a:lnTo>
                  <a:pt x="19447" y="436458"/>
                </a:lnTo>
                <a:lnTo>
                  <a:pt x="19447" y="19440"/>
                </a:lnTo>
                <a:lnTo>
                  <a:pt x="436512" y="19440"/>
                </a:lnTo>
                <a:close/>
                <a:moveTo>
                  <a:pt x="291832" y="103091"/>
                </a:moveTo>
                <a:lnTo>
                  <a:pt x="291832" y="91218"/>
                </a:lnTo>
                <a:cubicBezTo>
                  <a:pt x="293574" y="92196"/>
                  <a:pt x="294746" y="93931"/>
                  <a:pt x="294999" y="95904"/>
                </a:cubicBezTo>
                <a:lnTo>
                  <a:pt x="294999" y="96284"/>
                </a:lnTo>
                <a:lnTo>
                  <a:pt x="304754" y="95080"/>
                </a:lnTo>
                <a:lnTo>
                  <a:pt x="304754" y="94669"/>
                </a:lnTo>
                <a:cubicBezTo>
                  <a:pt x="304279" y="91537"/>
                  <a:pt x="302759" y="88662"/>
                  <a:pt x="300415" y="86532"/>
                </a:cubicBezTo>
                <a:cubicBezTo>
                  <a:pt x="297945" y="84461"/>
                  <a:pt x="294904" y="83191"/>
                  <a:pt x="291705" y="82891"/>
                </a:cubicBezTo>
                <a:lnTo>
                  <a:pt x="291705" y="79724"/>
                </a:lnTo>
                <a:lnTo>
                  <a:pt x="285719" y="79724"/>
                </a:lnTo>
                <a:lnTo>
                  <a:pt x="285719" y="82891"/>
                </a:lnTo>
                <a:cubicBezTo>
                  <a:pt x="282140" y="83185"/>
                  <a:pt x="278783" y="84721"/>
                  <a:pt x="276217" y="87228"/>
                </a:cubicBezTo>
                <a:cubicBezTo>
                  <a:pt x="273747" y="89707"/>
                  <a:pt x="272416" y="93076"/>
                  <a:pt x="272480" y="96568"/>
                </a:cubicBezTo>
                <a:cubicBezTo>
                  <a:pt x="272353" y="99963"/>
                  <a:pt x="273493" y="103284"/>
                  <a:pt x="275647" y="105909"/>
                </a:cubicBezTo>
                <a:cubicBezTo>
                  <a:pt x="278339" y="108717"/>
                  <a:pt x="281823" y="110677"/>
                  <a:pt x="285624" y="111545"/>
                </a:cubicBezTo>
                <a:lnTo>
                  <a:pt x="285624" y="124209"/>
                </a:lnTo>
                <a:cubicBezTo>
                  <a:pt x="284611" y="123604"/>
                  <a:pt x="283724" y="122819"/>
                  <a:pt x="282995" y="121898"/>
                </a:cubicBezTo>
                <a:cubicBezTo>
                  <a:pt x="281981" y="120619"/>
                  <a:pt x="281285" y="119121"/>
                  <a:pt x="280968" y="117529"/>
                </a:cubicBezTo>
                <a:lnTo>
                  <a:pt x="280968" y="117149"/>
                </a:lnTo>
                <a:lnTo>
                  <a:pt x="270959" y="118162"/>
                </a:lnTo>
                <a:lnTo>
                  <a:pt x="270959" y="118605"/>
                </a:lnTo>
                <a:cubicBezTo>
                  <a:pt x="271403" y="122487"/>
                  <a:pt x="273176" y="126099"/>
                  <a:pt x="275932" y="128864"/>
                </a:cubicBezTo>
                <a:cubicBezTo>
                  <a:pt x="278624" y="131317"/>
                  <a:pt x="282013" y="132837"/>
                  <a:pt x="285624" y="133201"/>
                </a:cubicBezTo>
                <a:lnTo>
                  <a:pt x="285624" y="136082"/>
                </a:lnTo>
                <a:lnTo>
                  <a:pt x="291610" y="136082"/>
                </a:lnTo>
                <a:lnTo>
                  <a:pt x="291610" y="132916"/>
                </a:lnTo>
                <a:cubicBezTo>
                  <a:pt x="295601" y="132483"/>
                  <a:pt x="299338" y="130694"/>
                  <a:pt x="302157" y="127850"/>
                </a:cubicBezTo>
                <a:cubicBezTo>
                  <a:pt x="304786" y="125064"/>
                  <a:pt x="306211" y="121357"/>
                  <a:pt x="306116" y="117529"/>
                </a:cubicBezTo>
                <a:cubicBezTo>
                  <a:pt x="306243" y="114229"/>
                  <a:pt x="305103" y="111006"/>
                  <a:pt x="302949" y="108505"/>
                </a:cubicBezTo>
                <a:cubicBezTo>
                  <a:pt x="299845" y="105754"/>
                  <a:pt x="296044" y="103886"/>
                  <a:pt x="291959" y="103091"/>
                </a:cubicBezTo>
                <a:close/>
                <a:moveTo>
                  <a:pt x="285845" y="101191"/>
                </a:moveTo>
                <a:cubicBezTo>
                  <a:pt x="284832" y="100735"/>
                  <a:pt x="283946" y="100039"/>
                  <a:pt x="283281" y="99165"/>
                </a:cubicBezTo>
                <a:cubicBezTo>
                  <a:pt x="282615" y="98316"/>
                  <a:pt x="282235" y="97268"/>
                  <a:pt x="282235" y="96189"/>
                </a:cubicBezTo>
                <a:cubicBezTo>
                  <a:pt x="282267" y="95036"/>
                  <a:pt x="282646" y="93922"/>
                  <a:pt x="283375" y="93022"/>
                </a:cubicBezTo>
                <a:cubicBezTo>
                  <a:pt x="284009" y="92190"/>
                  <a:pt x="284864" y="91544"/>
                  <a:pt x="285845" y="91154"/>
                </a:cubicBezTo>
                <a:close/>
                <a:moveTo>
                  <a:pt x="295347" y="122911"/>
                </a:moveTo>
                <a:cubicBezTo>
                  <a:pt x="294429" y="123934"/>
                  <a:pt x="293194" y="124649"/>
                  <a:pt x="291864" y="124969"/>
                </a:cubicBezTo>
                <a:lnTo>
                  <a:pt x="291864" y="113191"/>
                </a:lnTo>
                <a:cubicBezTo>
                  <a:pt x="293289" y="113555"/>
                  <a:pt x="294587" y="114299"/>
                  <a:pt x="295601" y="115344"/>
                </a:cubicBezTo>
                <a:cubicBezTo>
                  <a:pt x="296456" y="116329"/>
                  <a:pt x="296899" y="117589"/>
                  <a:pt x="296899" y="118890"/>
                </a:cubicBezTo>
                <a:cubicBezTo>
                  <a:pt x="296931" y="120365"/>
                  <a:pt x="296424" y="121803"/>
                  <a:pt x="295442" y="122911"/>
                </a:cubicBezTo>
                <a:close/>
                <a:moveTo>
                  <a:pt x="384221" y="320544"/>
                </a:moveTo>
                <a:lnTo>
                  <a:pt x="353720" y="247374"/>
                </a:lnTo>
                <a:lnTo>
                  <a:pt x="353720" y="175248"/>
                </a:lnTo>
                <a:lnTo>
                  <a:pt x="298262" y="175248"/>
                </a:lnTo>
                <a:lnTo>
                  <a:pt x="298262" y="159417"/>
                </a:lnTo>
                <a:lnTo>
                  <a:pt x="351947" y="159417"/>
                </a:lnTo>
                <a:lnTo>
                  <a:pt x="351947" y="54585"/>
                </a:lnTo>
                <a:lnTo>
                  <a:pt x="225572" y="54585"/>
                </a:lnTo>
                <a:lnTo>
                  <a:pt x="225572" y="159385"/>
                </a:lnTo>
                <a:lnTo>
                  <a:pt x="279416" y="159385"/>
                </a:lnTo>
                <a:lnTo>
                  <a:pt x="279416" y="175216"/>
                </a:lnTo>
                <a:lnTo>
                  <a:pt x="208469" y="175216"/>
                </a:lnTo>
                <a:lnTo>
                  <a:pt x="208469" y="133106"/>
                </a:lnTo>
                <a:lnTo>
                  <a:pt x="147057" y="133106"/>
                </a:lnTo>
                <a:lnTo>
                  <a:pt x="147057" y="175216"/>
                </a:lnTo>
                <a:lnTo>
                  <a:pt x="108859" y="175216"/>
                </a:lnTo>
                <a:lnTo>
                  <a:pt x="108859" y="246994"/>
                </a:lnTo>
                <a:lnTo>
                  <a:pt x="72277" y="320544"/>
                </a:lnTo>
                <a:lnTo>
                  <a:pt x="51817" y="320544"/>
                </a:lnTo>
                <a:lnTo>
                  <a:pt x="51817" y="401313"/>
                </a:lnTo>
                <a:lnTo>
                  <a:pt x="404397" y="401313"/>
                </a:lnTo>
                <a:lnTo>
                  <a:pt x="404397" y="320544"/>
                </a:lnTo>
                <a:close/>
                <a:moveTo>
                  <a:pt x="244576" y="73582"/>
                </a:moveTo>
                <a:lnTo>
                  <a:pt x="332943" y="73582"/>
                </a:lnTo>
                <a:lnTo>
                  <a:pt x="332943" y="140388"/>
                </a:lnTo>
                <a:lnTo>
                  <a:pt x="244576" y="140388"/>
                </a:lnTo>
                <a:close/>
                <a:moveTo>
                  <a:pt x="166092" y="152135"/>
                </a:moveTo>
                <a:lnTo>
                  <a:pt x="189466" y="152135"/>
                </a:lnTo>
                <a:lnTo>
                  <a:pt x="189466" y="260260"/>
                </a:lnTo>
                <a:lnTo>
                  <a:pt x="166060" y="260260"/>
                </a:lnTo>
                <a:lnTo>
                  <a:pt x="166060" y="152135"/>
                </a:lnTo>
                <a:close/>
                <a:moveTo>
                  <a:pt x="127990" y="251521"/>
                </a:moveTo>
                <a:lnTo>
                  <a:pt x="127990" y="194245"/>
                </a:lnTo>
                <a:lnTo>
                  <a:pt x="147183" y="194245"/>
                </a:lnTo>
                <a:lnTo>
                  <a:pt x="147183" y="260355"/>
                </a:lnTo>
                <a:lnTo>
                  <a:pt x="137396" y="260355"/>
                </a:lnTo>
                <a:lnTo>
                  <a:pt x="137396" y="279352"/>
                </a:lnTo>
                <a:lnTo>
                  <a:pt x="218383" y="279352"/>
                </a:lnTo>
                <a:lnTo>
                  <a:pt x="218383" y="260355"/>
                </a:lnTo>
                <a:lnTo>
                  <a:pt x="208469" y="260355"/>
                </a:lnTo>
                <a:lnTo>
                  <a:pt x="208469" y="194245"/>
                </a:lnTo>
                <a:lnTo>
                  <a:pt x="334685" y="194245"/>
                </a:lnTo>
                <a:lnTo>
                  <a:pt x="334685" y="251236"/>
                </a:lnTo>
                <a:lnTo>
                  <a:pt x="363665" y="320544"/>
                </a:lnTo>
                <a:lnTo>
                  <a:pt x="93403" y="320544"/>
                </a:lnTo>
                <a:close/>
                <a:moveTo>
                  <a:pt x="385330" y="382316"/>
                </a:moveTo>
                <a:lnTo>
                  <a:pt x="70757" y="382316"/>
                </a:lnTo>
                <a:lnTo>
                  <a:pt x="70757" y="339541"/>
                </a:lnTo>
                <a:lnTo>
                  <a:pt x="385330" y="339541"/>
                </a:lnTo>
                <a:close/>
                <a:moveTo>
                  <a:pt x="239001" y="251775"/>
                </a:moveTo>
                <a:lnTo>
                  <a:pt x="322174" y="251775"/>
                </a:lnTo>
                <a:lnTo>
                  <a:pt x="322174" y="202446"/>
                </a:lnTo>
                <a:lnTo>
                  <a:pt x="239001" y="202446"/>
                </a:lnTo>
                <a:close/>
                <a:moveTo>
                  <a:pt x="258005" y="221443"/>
                </a:moveTo>
                <a:lnTo>
                  <a:pt x="303170" y="221443"/>
                </a:lnTo>
                <a:lnTo>
                  <a:pt x="303170" y="232777"/>
                </a:lnTo>
                <a:lnTo>
                  <a:pt x="258005" y="232777"/>
                </a:lnTo>
                <a:close/>
                <a:moveTo>
                  <a:pt x="289425" y="264598"/>
                </a:moveTo>
                <a:lnTo>
                  <a:pt x="289425" y="281283"/>
                </a:lnTo>
                <a:lnTo>
                  <a:pt x="272924" y="281283"/>
                </a:lnTo>
                <a:lnTo>
                  <a:pt x="272924" y="264598"/>
                </a:lnTo>
                <a:close/>
                <a:moveTo>
                  <a:pt x="322110" y="264598"/>
                </a:moveTo>
                <a:lnTo>
                  <a:pt x="322110" y="281283"/>
                </a:lnTo>
                <a:lnTo>
                  <a:pt x="305609" y="281283"/>
                </a:lnTo>
                <a:lnTo>
                  <a:pt x="305609" y="264629"/>
                </a:lnTo>
                <a:close/>
                <a:moveTo>
                  <a:pt x="256738" y="264598"/>
                </a:moveTo>
                <a:lnTo>
                  <a:pt x="256738" y="281283"/>
                </a:lnTo>
                <a:lnTo>
                  <a:pt x="240142" y="281283"/>
                </a:lnTo>
                <a:lnTo>
                  <a:pt x="240142" y="264598"/>
                </a:lnTo>
                <a:close/>
                <a:moveTo>
                  <a:pt x="289425" y="292302"/>
                </a:moveTo>
                <a:lnTo>
                  <a:pt x="289425" y="308987"/>
                </a:lnTo>
                <a:lnTo>
                  <a:pt x="272924" y="308987"/>
                </a:lnTo>
                <a:lnTo>
                  <a:pt x="272924" y="292365"/>
                </a:lnTo>
                <a:close/>
                <a:moveTo>
                  <a:pt x="164951" y="368670"/>
                </a:moveTo>
                <a:lnTo>
                  <a:pt x="164951" y="352016"/>
                </a:lnTo>
                <a:lnTo>
                  <a:pt x="292624" y="352016"/>
                </a:lnTo>
                <a:lnTo>
                  <a:pt x="292624" y="368670"/>
                </a:lnTo>
                <a:close/>
                <a:moveTo>
                  <a:pt x="322110" y="292207"/>
                </a:moveTo>
                <a:lnTo>
                  <a:pt x="322110" y="308892"/>
                </a:lnTo>
                <a:lnTo>
                  <a:pt x="305609" y="308892"/>
                </a:lnTo>
                <a:lnTo>
                  <a:pt x="305609" y="292238"/>
                </a:lnTo>
                <a:close/>
                <a:moveTo>
                  <a:pt x="256738" y="292207"/>
                </a:moveTo>
                <a:lnTo>
                  <a:pt x="256738" y="308892"/>
                </a:lnTo>
                <a:lnTo>
                  <a:pt x="240142" y="308892"/>
                </a:lnTo>
                <a:lnTo>
                  <a:pt x="240142" y="292207"/>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8" name="Google Shape;498;g2b387be36e3_0_596"/>
          <p:cNvSpPr/>
          <p:nvPr/>
        </p:nvSpPr>
        <p:spPr>
          <a:xfrm>
            <a:off x="7949193" y="3750671"/>
            <a:ext cx="485731" cy="479865"/>
          </a:xfrm>
          <a:custGeom>
            <a:avLst/>
            <a:gdLst/>
            <a:ahLst/>
            <a:cxnLst/>
            <a:rect l="l" t="t" r="r" b="b"/>
            <a:pathLst>
              <a:path w="456085" h="455929" extrusionOk="0">
                <a:moveTo>
                  <a:pt x="0" y="0"/>
                </a:moveTo>
                <a:lnTo>
                  <a:pt x="0" y="455930"/>
                </a:lnTo>
                <a:lnTo>
                  <a:pt x="456086" y="455930"/>
                </a:lnTo>
                <a:lnTo>
                  <a:pt x="456086" y="0"/>
                </a:lnTo>
                <a:close/>
                <a:moveTo>
                  <a:pt x="436512" y="436458"/>
                </a:moveTo>
                <a:lnTo>
                  <a:pt x="19447" y="436458"/>
                </a:lnTo>
                <a:lnTo>
                  <a:pt x="19447" y="19440"/>
                </a:lnTo>
                <a:lnTo>
                  <a:pt x="436512" y="19440"/>
                </a:lnTo>
                <a:close/>
                <a:moveTo>
                  <a:pt x="291832" y="103091"/>
                </a:moveTo>
                <a:lnTo>
                  <a:pt x="291832" y="91218"/>
                </a:lnTo>
                <a:cubicBezTo>
                  <a:pt x="293574" y="92196"/>
                  <a:pt x="294746" y="93931"/>
                  <a:pt x="294999" y="95904"/>
                </a:cubicBezTo>
                <a:lnTo>
                  <a:pt x="294999" y="96284"/>
                </a:lnTo>
                <a:lnTo>
                  <a:pt x="304754" y="95080"/>
                </a:lnTo>
                <a:lnTo>
                  <a:pt x="304754" y="94669"/>
                </a:lnTo>
                <a:cubicBezTo>
                  <a:pt x="304279" y="91537"/>
                  <a:pt x="302759" y="88662"/>
                  <a:pt x="300415" y="86532"/>
                </a:cubicBezTo>
                <a:cubicBezTo>
                  <a:pt x="297945" y="84461"/>
                  <a:pt x="294904" y="83191"/>
                  <a:pt x="291705" y="82891"/>
                </a:cubicBezTo>
                <a:lnTo>
                  <a:pt x="291705" y="79724"/>
                </a:lnTo>
                <a:lnTo>
                  <a:pt x="285719" y="79724"/>
                </a:lnTo>
                <a:lnTo>
                  <a:pt x="285719" y="82891"/>
                </a:lnTo>
                <a:cubicBezTo>
                  <a:pt x="282140" y="83185"/>
                  <a:pt x="278783" y="84721"/>
                  <a:pt x="276217" y="87228"/>
                </a:cubicBezTo>
                <a:cubicBezTo>
                  <a:pt x="273747" y="89707"/>
                  <a:pt x="272416" y="93076"/>
                  <a:pt x="272480" y="96568"/>
                </a:cubicBezTo>
                <a:cubicBezTo>
                  <a:pt x="272353" y="99963"/>
                  <a:pt x="273493" y="103284"/>
                  <a:pt x="275647" y="105909"/>
                </a:cubicBezTo>
                <a:cubicBezTo>
                  <a:pt x="278339" y="108717"/>
                  <a:pt x="281823" y="110677"/>
                  <a:pt x="285624" y="111545"/>
                </a:cubicBezTo>
                <a:lnTo>
                  <a:pt x="285624" y="124209"/>
                </a:lnTo>
                <a:cubicBezTo>
                  <a:pt x="284611" y="123604"/>
                  <a:pt x="283724" y="122819"/>
                  <a:pt x="282995" y="121898"/>
                </a:cubicBezTo>
                <a:cubicBezTo>
                  <a:pt x="281981" y="120619"/>
                  <a:pt x="281285" y="119121"/>
                  <a:pt x="280968" y="117529"/>
                </a:cubicBezTo>
                <a:lnTo>
                  <a:pt x="280968" y="117149"/>
                </a:lnTo>
                <a:lnTo>
                  <a:pt x="270959" y="118162"/>
                </a:lnTo>
                <a:lnTo>
                  <a:pt x="270959" y="118605"/>
                </a:lnTo>
                <a:cubicBezTo>
                  <a:pt x="271403" y="122487"/>
                  <a:pt x="273176" y="126099"/>
                  <a:pt x="275932" y="128864"/>
                </a:cubicBezTo>
                <a:cubicBezTo>
                  <a:pt x="278624" y="131317"/>
                  <a:pt x="282013" y="132837"/>
                  <a:pt x="285624" y="133201"/>
                </a:cubicBezTo>
                <a:lnTo>
                  <a:pt x="285624" y="136082"/>
                </a:lnTo>
                <a:lnTo>
                  <a:pt x="291610" y="136082"/>
                </a:lnTo>
                <a:lnTo>
                  <a:pt x="291610" y="132916"/>
                </a:lnTo>
                <a:cubicBezTo>
                  <a:pt x="295601" y="132483"/>
                  <a:pt x="299338" y="130694"/>
                  <a:pt x="302157" y="127850"/>
                </a:cubicBezTo>
                <a:cubicBezTo>
                  <a:pt x="304786" y="125064"/>
                  <a:pt x="306211" y="121357"/>
                  <a:pt x="306116" y="117529"/>
                </a:cubicBezTo>
                <a:cubicBezTo>
                  <a:pt x="306243" y="114229"/>
                  <a:pt x="305103" y="111006"/>
                  <a:pt x="302949" y="108505"/>
                </a:cubicBezTo>
                <a:cubicBezTo>
                  <a:pt x="299845" y="105754"/>
                  <a:pt x="296044" y="103886"/>
                  <a:pt x="291959" y="103091"/>
                </a:cubicBezTo>
                <a:close/>
                <a:moveTo>
                  <a:pt x="285845" y="101191"/>
                </a:moveTo>
                <a:cubicBezTo>
                  <a:pt x="284832" y="100735"/>
                  <a:pt x="283946" y="100039"/>
                  <a:pt x="283281" y="99165"/>
                </a:cubicBezTo>
                <a:cubicBezTo>
                  <a:pt x="282615" y="98316"/>
                  <a:pt x="282235" y="97268"/>
                  <a:pt x="282235" y="96189"/>
                </a:cubicBezTo>
                <a:cubicBezTo>
                  <a:pt x="282267" y="95036"/>
                  <a:pt x="282646" y="93922"/>
                  <a:pt x="283375" y="93022"/>
                </a:cubicBezTo>
                <a:cubicBezTo>
                  <a:pt x="284009" y="92190"/>
                  <a:pt x="284864" y="91544"/>
                  <a:pt x="285845" y="91154"/>
                </a:cubicBezTo>
                <a:close/>
                <a:moveTo>
                  <a:pt x="295347" y="122911"/>
                </a:moveTo>
                <a:cubicBezTo>
                  <a:pt x="294429" y="123934"/>
                  <a:pt x="293194" y="124649"/>
                  <a:pt x="291864" y="124969"/>
                </a:cubicBezTo>
                <a:lnTo>
                  <a:pt x="291864" y="113191"/>
                </a:lnTo>
                <a:cubicBezTo>
                  <a:pt x="293289" y="113555"/>
                  <a:pt x="294587" y="114299"/>
                  <a:pt x="295601" y="115344"/>
                </a:cubicBezTo>
                <a:cubicBezTo>
                  <a:pt x="296456" y="116329"/>
                  <a:pt x="296899" y="117589"/>
                  <a:pt x="296899" y="118890"/>
                </a:cubicBezTo>
                <a:cubicBezTo>
                  <a:pt x="296931" y="120365"/>
                  <a:pt x="296424" y="121803"/>
                  <a:pt x="295442" y="122911"/>
                </a:cubicBezTo>
                <a:close/>
                <a:moveTo>
                  <a:pt x="384221" y="320544"/>
                </a:moveTo>
                <a:lnTo>
                  <a:pt x="353720" y="247374"/>
                </a:lnTo>
                <a:lnTo>
                  <a:pt x="353720" y="175248"/>
                </a:lnTo>
                <a:lnTo>
                  <a:pt x="298262" y="175248"/>
                </a:lnTo>
                <a:lnTo>
                  <a:pt x="298262" y="159417"/>
                </a:lnTo>
                <a:lnTo>
                  <a:pt x="351947" y="159417"/>
                </a:lnTo>
                <a:lnTo>
                  <a:pt x="351947" y="54585"/>
                </a:lnTo>
                <a:lnTo>
                  <a:pt x="225572" y="54585"/>
                </a:lnTo>
                <a:lnTo>
                  <a:pt x="225572" y="159385"/>
                </a:lnTo>
                <a:lnTo>
                  <a:pt x="279416" y="159385"/>
                </a:lnTo>
                <a:lnTo>
                  <a:pt x="279416" y="175216"/>
                </a:lnTo>
                <a:lnTo>
                  <a:pt x="208469" y="175216"/>
                </a:lnTo>
                <a:lnTo>
                  <a:pt x="208469" y="133106"/>
                </a:lnTo>
                <a:lnTo>
                  <a:pt x="147057" y="133106"/>
                </a:lnTo>
                <a:lnTo>
                  <a:pt x="147057" y="175216"/>
                </a:lnTo>
                <a:lnTo>
                  <a:pt x="108859" y="175216"/>
                </a:lnTo>
                <a:lnTo>
                  <a:pt x="108859" y="246994"/>
                </a:lnTo>
                <a:lnTo>
                  <a:pt x="72277" y="320544"/>
                </a:lnTo>
                <a:lnTo>
                  <a:pt x="51817" y="320544"/>
                </a:lnTo>
                <a:lnTo>
                  <a:pt x="51817" y="401313"/>
                </a:lnTo>
                <a:lnTo>
                  <a:pt x="404397" y="401313"/>
                </a:lnTo>
                <a:lnTo>
                  <a:pt x="404397" y="320544"/>
                </a:lnTo>
                <a:close/>
                <a:moveTo>
                  <a:pt x="244576" y="73582"/>
                </a:moveTo>
                <a:lnTo>
                  <a:pt x="332943" y="73582"/>
                </a:lnTo>
                <a:lnTo>
                  <a:pt x="332943" y="140388"/>
                </a:lnTo>
                <a:lnTo>
                  <a:pt x="244576" y="140388"/>
                </a:lnTo>
                <a:close/>
                <a:moveTo>
                  <a:pt x="166092" y="152135"/>
                </a:moveTo>
                <a:lnTo>
                  <a:pt x="189466" y="152135"/>
                </a:lnTo>
                <a:lnTo>
                  <a:pt x="189466" y="260260"/>
                </a:lnTo>
                <a:lnTo>
                  <a:pt x="166060" y="260260"/>
                </a:lnTo>
                <a:lnTo>
                  <a:pt x="166060" y="152135"/>
                </a:lnTo>
                <a:close/>
                <a:moveTo>
                  <a:pt x="127990" y="251521"/>
                </a:moveTo>
                <a:lnTo>
                  <a:pt x="127990" y="194245"/>
                </a:lnTo>
                <a:lnTo>
                  <a:pt x="147183" y="194245"/>
                </a:lnTo>
                <a:lnTo>
                  <a:pt x="147183" y="260355"/>
                </a:lnTo>
                <a:lnTo>
                  <a:pt x="137396" y="260355"/>
                </a:lnTo>
                <a:lnTo>
                  <a:pt x="137396" y="279352"/>
                </a:lnTo>
                <a:lnTo>
                  <a:pt x="218383" y="279352"/>
                </a:lnTo>
                <a:lnTo>
                  <a:pt x="218383" y="260355"/>
                </a:lnTo>
                <a:lnTo>
                  <a:pt x="208469" y="260355"/>
                </a:lnTo>
                <a:lnTo>
                  <a:pt x="208469" y="194245"/>
                </a:lnTo>
                <a:lnTo>
                  <a:pt x="334685" y="194245"/>
                </a:lnTo>
                <a:lnTo>
                  <a:pt x="334685" y="251236"/>
                </a:lnTo>
                <a:lnTo>
                  <a:pt x="363665" y="320544"/>
                </a:lnTo>
                <a:lnTo>
                  <a:pt x="93403" y="320544"/>
                </a:lnTo>
                <a:close/>
                <a:moveTo>
                  <a:pt x="385330" y="382316"/>
                </a:moveTo>
                <a:lnTo>
                  <a:pt x="70757" y="382316"/>
                </a:lnTo>
                <a:lnTo>
                  <a:pt x="70757" y="339541"/>
                </a:lnTo>
                <a:lnTo>
                  <a:pt x="385330" y="339541"/>
                </a:lnTo>
                <a:close/>
                <a:moveTo>
                  <a:pt x="239001" y="251775"/>
                </a:moveTo>
                <a:lnTo>
                  <a:pt x="322174" y="251775"/>
                </a:lnTo>
                <a:lnTo>
                  <a:pt x="322174" y="202446"/>
                </a:lnTo>
                <a:lnTo>
                  <a:pt x="239001" y="202446"/>
                </a:lnTo>
                <a:close/>
                <a:moveTo>
                  <a:pt x="258005" y="221443"/>
                </a:moveTo>
                <a:lnTo>
                  <a:pt x="303170" y="221443"/>
                </a:lnTo>
                <a:lnTo>
                  <a:pt x="303170" y="232777"/>
                </a:lnTo>
                <a:lnTo>
                  <a:pt x="258005" y="232777"/>
                </a:lnTo>
                <a:close/>
                <a:moveTo>
                  <a:pt x="289425" y="264598"/>
                </a:moveTo>
                <a:lnTo>
                  <a:pt x="289425" y="281283"/>
                </a:lnTo>
                <a:lnTo>
                  <a:pt x="272924" y="281283"/>
                </a:lnTo>
                <a:lnTo>
                  <a:pt x="272924" y="264598"/>
                </a:lnTo>
                <a:close/>
                <a:moveTo>
                  <a:pt x="322110" y="264598"/>
                </a:moveTo>
                <a:lnTo>
                  <a:pt x="322110" y="281283"/>
                </a:lnTo>
                <a:lnTo>
                  <a:pt x="305609" y="281283"/>
                </a:lnTo>
                <a:lnTo>
                  <a:pt x="305609" y="264629"/>
                </a:lnTo>
                <a:close/>
                <a:moveTo>
                  <a:pt x="256738" y="264598"/>
                </a:moveTo>
                <a:lnTo>
                  <a:pt x="256738" y="281283"/>
                </a:lnTo>
                <a:lnTo>
                  <a:pt x="240142" y="281283"/>
                </a:lnTo>
                <a:lnTo>
                  <a:pt x="240142" y="264598"/>
                </a:lnTo>
                <a:close/>
                <a:moveTo>
                  <a:pt x="289425" y="292302"/>
                </a:moveTo>
                <a:lnTo>
                  <a:pt x="289425" y="308987"/>
                </a:lnTo>
                <a:lnTo>
                  <a:pt x="272924" y="308987"/>
                </a:lnTo>
                <a:lnTo>
                  <a:pt x="272924" y="292365"/>
                </a:lnTo>
                <a:close/>
                <a:moveTo>
                  <a:pt x="164951" y="368670"/>
                </a:moveTo>
                <a:lnTo>
                  <a:pt x="164951" y="352016"/>
                </a:lnTo>
                <a:lnTo>
                  <a:pt x="292624" y="352016"/>
                </a:lnTo>
                <a:lnTo>
                  <a:pt x="292624" y="368670"/>
                </a:lnTo>
                <a:close/>
                <a:moveTo>
                  <a:pt x="322110" y="292207"/>
                </a:moveTo>
                <a:lnTo>
                  <a:pt x="322110" y="308892"/>
                </a:lnTo>
                <a:lnTo>
                  <a:pt x="305609" y="308892"/>
                </a:lnTo>
                <a:lnTo>
                  <a:pt x="305609" y="292238"/>
                </a:lnTo>
                <a:close/>
                <a:moveTo>
                  <a:pt x="256738" y="292207"/>
                </a:moveTo>
                <a:lnTo>
                  <a:pt x="256738" y="308892"/>
                </a:lnTo>
                <a:lnTo>
                  <a:pt x="240142" y="308892"/>
                </a:lnTo>
                <a:lnTo>
                  <a:pt x="240142" y="292207"/>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9" name="Google Shape;499;g2b387be36e3_0_596"/>
          <p:cNvSpPr/>
          <p:nvPr/>
        </p:nvSpPr>
        <p:spPr>
          <a:xfrm>
            <a:off x="6700987" y="3800819"/>
            <a:ext cx="384132" cy="379180"/>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D04A02"/>
              </a:solidFill>
              <a:latin typeface="Calibri"/>
              <a:ea typeface="Calibri"/>
              <a:cs typeface="Calibri"/>
              <a:sym typeface="Calibri"/>
            </a:endParaRPr>
          </a:p>
        </p:txBody>
      </p:sp>
      <p:sp>
        <p:nvSpPr>
          <p:cNvPr id="500" name="Google Shape;500;g2b387be36e3_0_596"/>
          <p:cNvSpPr txBox="1"/>
          <p:nvPr/>
        </p:nvSpPr>
        <p:spPr>
          <a:xfrm>
            <a:off x="4884425" y="1091650"/>
            <a:ext cx="3942600" cy="424800"/>
          </a:xfrm>
          <a:prstGeom prst="rect">
            <a:avLst/>
          </a:prstGeom>
          <a:solidFill>
            <a:srgbClr val="E51836"/>
          </a:solidFill>
          <a:ln>
            <a:noFill/>
          </a:ln>
        </p:spPr>
        <p:txBody>
          <a:bodyPr spcFirstLastPara="1" wrap="square" lIns="108000" tIns="91425" rIns="108000"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300" b="1" i="0" u="none" strike="noStrike" cap="none">
                <a:solidFill>
                  <a:schemeClr val="lt1"/>
                </a:solidFill>
                <a:latin typeface="Calibri"/>
                <a:ea typeface="Calibri"/>
                <a:cs typeface="Calibri"/>
                <a:sym typeface="Calibri"/>
              </a:rPr>
              <a:t>The difference in the taxpayer's relationship with NRA</a:t>
            </a:r>
            <a:endParaRPr sz="1300" b="1" i="0" u="none" strike="noStrike" cap="none">
              <a:solidFill>
                <a:srgbClr val="FFFFFF"/>
              </a:solidFill>
              <a:latin typeface="Calibri"/>
              <a:ea typeface="Calibri"/>
              <a:cs typeface="Calibri"/>
              <a:sym typeface="Calibri"/>
            </a:endParaRPr>
          </a:p>
        </p:txBody>
      </p:sp>
      <p:sp>
        <p:nvSpPr>
          <p:cNvPr id="501" name="Google Shape;501;g2b387be36e3_0_596"/>
          <p:cNvSpPr txBox="1"/>
          <p:nvPr/>
        </p:nvSpPr>
        <p:spPr>
          <a:xfrm>
            <a:off x="5180101" y="3330068"/>
            <a:ext cx="6882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NRA</a:t>
            </a:r>
            <a:endParaRPr sz="1200" b="1" i="0" u="none" strike="noStrike" cap="none">
              <a:solidFill>
                <a:srgbClr val="000000"/>
              </a:solidFill>
              <a:latin typeface="Calibri"/>
              <a:ea typeface="Calibri"/>
              <a:cs typeface="Calibri"/>
              <a:sym typeface="Calibri"/>
            </a:endParaRPr>
          </a:p>
        </p:txBody>
      </p:sp>
      <p:sp>
        <p:nvSpPr>
          <p:cNvPr id="502" name="Google Shape;502;g2b387be36e3_0_596"/>
          <p:cNvSpPr txBox="1"/>
          <p:nvPr/>
        </p:nvSpPr>
        <p:spPr>
          <a:xfrm>
            <a:off x="7801514" y="3330537"/>
            <a:ext cx="7857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Taxpayer</a:t>
            </a:r>
            <a:endParaRPr sz="1200" b="1" i="0" u="none" strike="noStrike" cap="none">
              <a:solidFill>
                <a:srgbClr val="000000"/>
              </a:solidFill>
              <a:latin typeface="Calibri"/>
              <a:ea typeface="Calibri"/>
              <a:cs typeface="Calibri"/>
              <a:sym typeface="Calibri"/>
            </a:endParaRPr>
          </a:p>
        </p:txBody>
      </p:sp>
      <p:sp>
        <p:nvSpPr>
          <p:cNvPr id="503" name="Google Shape;503;g2b387be36e3_0_596"/>
          <p:cNvSpPr txBox="1"/>
          <p:nvPr/>
        </p:nvSpPr>
        <p:spPr>
          <a:xfrm>
            <a:off x="6275016" y="2638837"/>
            <a:ext cx="1296000" cy="3078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One-way control activities</a:t>
            </a:r>
            <a:endParaRPr sz="1000" b="0" i="0" u="none" strike="noStrike" cap="none">
              <a:solidFill>
                <a:srgbClr val="000000"/>
              </a:solidFill>
              <a:latin typeface="Calibri"/>
              <a:ea typeface="Calibri"/>
              <a:cs typeface="Calibri"/>
              <a:sym typeface="Calibri"/>
            </a:endParaRPr>
          </a:p>
        </p:txBody>
      </p:sp>
      <p:sp>
        <p:nvSpPr>
          <p:cNvPr id="504" name="Google Shape;504;g2b387be36e3_0_596"/>
          <p:cNvSpPr txBox="1"/>
          <p:nvPr/>
        </p:nvSpPr>
        <p:spPr>
          <a:xfrm>
            <a:off x="6179380" y="4260928"/>
            <a:ext cx="1487400" cy="1539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Two-way cooperation</a:t>
            </a:r>
            <a:endParaRPr sz="1000" b="0" i="0" u="none" strike="noStrike" cap="none">
              <a:solidFill>
                <a:srgbClr val="000000"/>
              </a:solidFill>
              <a:latin typeface="Calibri"/>
              <a:ea typeface="Calibri"/>
              <a:cs typeface="Calibri"/>
              <a:sym typeface="Calibri"/>
            </a:endParaRPr>
          </a:p>
        </p:txBody>
      </p:sp>
      <p:sp>
        <p:nvSpPr>
          <p:cNvPr id="505" name="Google Shape;505;g2b387be36e3_0_596"/>
          <p:cNvSpPr txBox="1"/>
          <p:nvPr/>
        </p:nvSpPr>
        <p:spPr>
          <a:xfrm>
            <a:off x="5129310" y="1714714"/>
            <a:ext cx="7899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NRA</a:t>
            </a:r>
            <a:endParaRPr sz="1200" b="1" i="0" u="none" strike="noStrike" cap="none">
              <a:solidFill>
                <a:srgbClr val="000000"/>
              </a:solidFill>
              <a:latin typeface="Calibri"/>
              <a:ea typeface="Calibri"/>
              <a:cs typeface="Calibri"/>
              <a:sym typeface="Calibri"/>
            </a:endParaRPr>
          </a:p>
        </p:txBody>
      </p:sp>
      <p:sp>
        <p:nvSpPr>
          <p:cNvPr id="506" name="Google Shape;506;g2b387be36e3_0_596"/>
          <p:cNvSpPr txBox="1"/>
          <p:nvPr/>
        </p:nvSpPr>
        <p:spPr>
          <a:xfrm>
            <a:off x="7743547" y="1715183"/>
            <a:ext cx="901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Taxpayer</a:t>
            </a:r>
            <a:endParaRPr sz="1200" b="1" i="0" u="none" strike="noStrike" cap="none">
              <a:solidFill>
                <a:srgbClr val="000000"/>
              </a:solidFill>
              <a:latin typeface="Calibri"/>
              <a:ea typeface="Calibri"/>
              <a:cs typeface="Calibri"/>
              <a:sym typeface="Calibri"/>
            </a:endParaRPr>
          </a:p>
        </p:txBody>
      </p:sp>
      <p:sp>
        <p:nvSpPr>
          <p:cNvPr id="507" name="Google Shape;507;g2b387be36e3_0_596"/>
          <p:cNvSpPr txBox="1"/>
          <p:nvPr/>
        </p:nvSpPr>
        <p:spPr>
          <a:xfrm>
            <a:off x="4869175" y="1585650"/>
            <a:ext cx="3626100" cy="184800"/>
          </a:xfrm>
          <a:prstGeom prst="rect">
            <a:avLst/>
          </a:prstGeom>
          <a:noFill/>
          <a:ln>
            <a:noFill/>
          </a:ln>
        </p:spPr>
        <p:txBody>
          <a:bodyPr spcFirstLastPara="1" wrap="square" lIns="108000" tIns="0" rIns="10800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D2D2D"/>
                </a:solidFill>
                <a:highlight>
                  <a:srgbClr val="F1C232"/>
                </a:highlight>
                <a:latin typeface="Calibri"/>
                <a:ea typeface="Calibri"/>
                <a:cs typeface="Calibri"/>
                <a:sym typeface="Calibri"/>
              </a:rPr>
              <a:t>Outside the Cooperative Compliance Programme</a:t>
            </a:r>
            <a:endParaRPr sz="1200" b="1" i="0" u="none" strike="noStrike" cap="none">
              <a:solidFill>
                <a:srgbClr val="2D2D2D"/>
              </a:solidFill>
              <a:highlight>
                <a:srgbClr val="FECC00"/>
              </a:highlight>
              <a:latin typeface="Calibri"/>
              <a:ea typeface="Calibri"/>
              <a:cs typeface="Calibri"/>
              <a:sym typeface="Calibri"/>
            </a:endParaRPr>
          </a:p>
        </p:txBody>
      </p:sp>
      <p:sp>
        <p:nvSpPr>
          <p:cNvPr id="508" name="Google Shape;508;g2b387be36e3_0_596"/>
          <p:cNvSpPr txBox="1"/>
          <p:nvPr/>
        </p:nvSpPr>
        <p:spPr>
          <a:xfrm>
            <a:off x="4869173" y="3154550"/>
            <a:ext cx="3626100" cy="184800"/>
          </a:xfrm>
          <a:prstGeom prst="rect">
            <a:avLst/>
          </a:prstGeom>
          <a:noFill/>
          <a:ln>
            <a:noFill/>
          </a:ln>
        </p:spPr>
        <p:txBody>
          <a:bodyPr spcFirstLastPara="1" wrap="square" lIns="108000" tIns="0" rIns="10800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D2D2D"/>
                </a:solidFill>
                <a:highlight>
                  <a:srgbClr val="F1C232"/>
                </a:highlight>
                <a:latin typeface="Calibri"/>
                <a:ea typeface="Calibri"/>
                <a:cs typeface="Calibri"/>
                <a:sym typeface="Calibri"/>
              </a:rPr>
              <a:t>Within the Cooperative Compliance Programme</a:t>
            </a:r>
            <a:endParaRPr sz="1200" b="1" i="0" u="none" strike="noStrike" cap="none">
              <a:solidFill>
                <a:srgbClr val="2D2D2D"/>
              </a:solidFill>
              <a:highlight>
                <a:srgbClr val="FECC00"/>
              </a:highlight>
              <a:latin typeface="Calibri"/>
              <a:ea typeface="Calibri"/>
              <a:cs typeface="Calibri"/>
              <a:sym typeface="Calibri"/>
            </a:endParaRPr>
          </a:p>
        </p:txBody>
      </p:sp>
      <p:sp>
        <p:nvSpPr>
          <p:cNvPr id="509" name="Google Shape;509;g2b387be36e3_0_596"/>
          <p:cNvSpPr/>
          <p:nvPr/>
        </p:nvSpPr>
        <p:spPr>
          <a:xfrm>
            <a:off x="5177942" y="2061250"/>
            <a:ext cx="688200" cy="679500"/>
          </a:xfrm>
          <a:prstGeom prst="rect">
            <a:avLst/>
          </a:prstGeom>
          <a:solidFill>
            <a:srgbClr val="ED1A38"/>
          </a:solidFill>
          <a:ln w="19050" cap="flat" cmpd="sng">
            <a:solidFill>
              <a:srgbClr val="E030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510" name="Google Shape;510;g2b387be36e3_0_596"/>
          <p:cNvSpPr/>
          <p:nvPr/>
        </p:nvSpPr>
        <p:spPr>
          <a:xfrm>
            <a:off x="5177955" y="3650658"/>
            <a:ext cx="688200" cy="679500"/>
          </a:xfrm>
          <a:prstGeom prst="rect">
            <a:avLst/>
          </a:prstGeom>
          <a:solidFill>
            <a:srgbClr val="ED1A38"/>
          </a:solidFill>
          <a:ln w="19050" cap="flat" cmpd="sng">
            <a:solidFill>
              <a:srgbClr val="E030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511" name="Google Shape;511;g2b387be36e3_0_596"/>
          <p:cNvSpPr/>
          <p:nvPr/>
        </p:nvSpPr>
        <p:spPr>
          <a:xfrm>
            <a:off x="5279172" y="2160496"/>
            <a:ext cx="485936" cy="481012"/>
          </a:xfrm>
          <a:custGeom>
            <a:avLst/>
            <a:gdLst/>
            <a:ahLst/>
            <a:cxnLst/>
            <a:rect l="l" t="t" r="r" b="b"/>
            <a:pathLst>
              <a:path w="704" h="706" extrusionOk="0">
                <a:moveTo>
                  <a:pt x="0" y="0"/>
                </a:moveTo>
                <a:lnTo>
                  <a:pt x="0" y="706"/>
                </a:lnTo>
                <a:lnTo>
                  <a:pt x="704" y="706"/>
                </a:lnTo>
                <a:lnTo>
                  <a:pt x="704" y="0"/>
                </a:lnTo>
                <a:lnTo>
                  <a:pt x="0" y="0"/>
                </a:lnTo>
                <a:close/>
                <a:moveTo>
                  <a:pt x="675" y="675"/>
                </a:moveTo>
                <a:lnTo>
                  <a:pt x="31" y="675"/>
                </a:lnTo>
                <a:lnTo>
                  <a:pt x="31" y="29"/>
                </a:lnTo>
                <a:lnTo>
                  <a:pt x="675" y="29"/>
                </a:lnTo>
                <a:lnTo>
                  <a:pt x="675" y="675"/>
                </a:lnTo>
                <a:close/>
                <a:moveTo>
                  <a:pt x="352" y="67"/>
                </a:moveTo>
                <a:lnTo>
                  <a:pt x="94" y="246"/>
                </a:lnTo>
                <a:lnTo>
                  <a:pt x="611" y="246"/>
                </a:lnTo>
                <a:lnTo>
                  <a:pt x="352" y="67"/>
                </a:lnTo>
                <a:close/>
                <a:moveTo>
                  <a:pt x="352" y="104"/>
                </a:moveTo>
                <a:lnTo>
                  <a:pt x="515" y="217"/>
                </a:lnTo>
                <a:lnTo>
                  <a:pt x="189" y="217"/>
                </a:lnTo>
                <a:lnTo>
                  <a:pt x="352" y="104"/>
                </a:lnTo>
                <a:close/>
                <a:moveTo>
                  <a:pt x="178" y="499"/>
                </a:moveTo>
                <a:lnTo>
                  <a:pt x="178" y="300"/>
                </a:lnTo>
                <a:lnTo>
                  <a:pt x="145" y="300"/>
                </a:lnTo>
                <a:lnTo>
                  <a:pt x="145" y="270"/>
                </a:lnTo>
                <a:lnTo>
                  <a:pt x="242" y="270"/>
                </a:lnTo>
                <a:lnTo>
                  <a:pt x="242" y="300"/>
                </a:lnTo>
                <a:lnTo>
                  <a:pt x="209" y="300"/>
                </a:lnTo>
                <a:lnTo>
                  <a:pt x="209" y="499"/>
                </a:lnTo>
                <a:lnTo>
                  <a:pt x="242" y="499"/>
                </a:lnTo>
                <a:lnTo>
                  <a:pt x="242" y="528"/>
                </a:lnTo>
                <a:lnTo>
                  <a:pt x="145" y="528"/>
                </a:lnTo>
                <a:lnTo>
                  <a:pt x="145" y="499"/>
                </a:lnTo>
                <a:lnTo>
                  <a:pt x="178" y="499"/>
                </a:lnTo>
                <a:close/>
                <a:moveTo>
                  <a:pt x="337" y="499"/>
                </a:moveTo>
                <a:lnTo>
                  <a:pt x="337" y="300"/>
                </a:lnTo>
                <a:lnTo>
                  <a:pt x="303" y="300"/>
                </a:lnTo>
                <a:lnTo>
                  <a:pt x="303" y="270"/>
                </a:lnTo>
                <a:lnTo>
                  <a:pt x="401" y="270"/>
                </a:lnTo>
                <a:lnTo>
                  <a:pt x="401" y="300"/>
                </a:lnTo>
                <a:lnTo>
                  <a:pt x="367" y="300"/>
                </a:lnTo>
                <a:lnTo>
                  <a:pt x="367" y="499"/>
                </a:lnTo>
                <a:lnTo>
                  <a:pt x="401" y="499"/>
                </a:lnTo>
                <a:lnTo>
                  <a:pt x="401" y="528"/>
                </a:lnTo>
                <a:lnTo>
                  <a:pt x="303" y="528"/>
                </a:lnTo>
                <a:lnTo>
                  <a:pt x="303" y="499"/>
                </a:lnTo>
                <a:lnTo>
                  <a:pt x="337" y="499"/>
                </a:lnTo>
                <a:close/>
                <a:moveTo>
                  <a:pt x="495" y="499"/>
                </a:moveTo>
                <a:lnTo>
                  <a:pt x="495" y="300"/>
                </a:lnTo>
                <a:lnTo>
                  <a:pt x="461" y="300"/>
                </a:lnTo>
                <a:lnTo>
                  <a:pt x="461" y="270"/>
                </a:lnTo>
                <a:lnTo>
                  <a:pt x="559" y="270"/>
                </a:lnTo>
                <a:lnTo>
                  <a:pt x="559" y="300"/>
                </a:lnTo>
                <a:lnTo>
                  <a:pt x="524" y="300"/>
                </a:lnTo>
                <a:lnTo>
                  <a:pt x="524" y="499"/>
                </a:lnTo>
                <a:lnTo>
                  <a:pt x="559" y="499"/>
                </a:lnTo>
                <a:lnTo>
                  <a:pt x="559" y="528"/>
                </a:lnTo>
                <a:lnTo>
                  <a:pt x="461" y="528"/>
                </a:lnTo>
                <a:lnTo>
                  <a:pt x="461" y="499"/>
                </a:lnTo>
                <a:lnTo>
                  <a:pt x="495" y="499"/>
                </a:lnTo>
                <a:close/>
                <a:moveTo>
                  <a:pt x="612" y="635"/>
                </a:moveTo>
                <a:lnTo>
                  <a:pt x="92" y="635"/>
                </a:lnTo>
                <a:lnTo>
                  <a:pt x="92" y="604"/>
                </a:lnTo>
                <a:lnTo>
                  <a:pt x="612" y="604"/>
                </a:lnTo>
                <a:lnTo>
                  <a:pt x="612" y="635"/>
                </a:lnTo>
                <a:close/>
                <a:moveTo>
                  <a:pt x="119" y="552"/>
                </a:moveTo>
                <a:lnTo>
                  <a:pt x="585" y="552"/>
                </a:lnTo>
                <a:lnTo>
                  <a:pt x="585" y="581"/>
                </a:lnTo>
                <a:lnTo>
                  <a:pt x="119" y="581"/>
                </a:lnTo>
                <a:lnTo>
                  <a:pt x="119" y="55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Calibri"/>
              <a:ea typeface="Calibri"/>
              <a:cs typeface="Calibri"/>
              <a:sym typeface="Calibri"/>
            </a:endParaRPr>
          </a:p>
        </p:txBody>
      </p:sp>
      <p:sp>
        <p:nvSpPr>
          <p:cNvPr id="512" name="Google Shape;512;g2b387be36e3_0_596"/>
          <p:cNvSpPr/>
          <p:nvPr/>
        </p:nvSpPr>
        <p:spPr>
          <a:xfrm>
            <a:off x="5279185" y="3749904"/>
            <a:ext cx="485936" cy="481012"/>
          </a:xfrm>
          <a:custGeom>
            <a:avLst/>
            <a:gdLst/>
            <a:ahLst/>
            <a:cxnLst/>
            <a:rect l="l" t="t" r="r" b="b"/>
            <a:pathLst>
              <a:path w="704" h="706" extrusionOk="0">
                <a:moveTo>
                  <a:pt x="0" y="0"/>
                </a:moveTo>
                <a:lnTo>
                  <a:pt x="0" y="706"/>
                </a:lnTo>
                <a:lnTo>
                  <a:pt x="704" y="706"/>
                </a:lnTo>
                <a:lnTo>
                  <a:pt x="704" y="0"/>
                </a:lnTo>
                <a:lnTo>
                  <a:pt x="0" y="0"/>
                </a:lnTo>
                <a:close/>
                <a:moveTo>
                  <a:pt x="675" y="675"/>
                </a:moveTo>
                <a:lnTo>
                  <a:pt x="31" y="675"/>
                </a:lnTo>
                <a:lnTo>
                  <a:pt x="31" y="29"/>
                </a:lnTo>
                <a:lnTo>
                  <a:pt x="675" y="29"/>
                </a:lnTo>
                <a:lnTo>
                  <a:pt x="675" y="675"/>
                </a:lnTo>
                <a:close/>
                <a:moveTo>
                  <a:pt x="352" y="67"/>
                </a:moveTo>
                <a:lnTo>
                  <a:pt x="94" y="246"/>
                </a:lnTo>
                <a:lnTo>
                  <a:pt x="611" y="246"/>
                </a:lnTo>
                <a:lnTo>
                  <a:pt x="352" y="67"/>
                </a:lnTo>
                <a:close/>
                <a:moveTo>
                  <a:pt x="352" y="104"/>
                </a:moveTo>
                <a:lnTo>
                  <a:pt x="515" y="217"/>
                </a:lnTo>
                <a:lnTo>
                  <a:pt x="189" y="217"/>
                </a:lnTo>
                <a:lnTo>
                  <a:pt x="352" y="104"/>
                </a:lnTo>
                <a:close/>
                <a:moveTo>
                  <a:pt x="178" y="499"/>
                </a:moveTo>
                <a:lnTo>
                  <a:pt x="178" y="300"/>
                </a:lnTo>
                <a:lnTo>
                  <a:pt x="145" y="300"/>
                </a:lnTo>
                <a:lnTo>
                  <a:pt x="145" y="270"/>
                </a:lnTo>
                <a:lnTo>
                  <a:pt x="242" y="270"/>
                </a:lnTo>
                <a:lnTo>
                  <a:pt x="242" y="300"/>
                </a:lnTo>
                <a:lnTo>
                  <a:pt x="209" y="300"/>
                </a:lnTo>
                <a:lnTo>
                  <a:pt x="209" y="499"/>
                </a:lnTo>
                <a:lnTo>
                  <a:pt x="242" y="499"/>
                </a:lnTo>
                <a:lnTo>
                  <a:pt x="242" y="528"/>
                </a:lnTo>
                <a:lnTo>
                  <a:pt x="145" y="528"/>
                </a:lnTo>
                <a:lnTo>
                  <a:pt x="145" y="499"/>
                </a:lnTo>
                <a:lnTo>
                  <a:pt x="178" y="499"/>
                </a:lnTo>
                <a:close/>
                <a:moveTo>
                  <a:pt x="337" y="499"/>
                </a:moveTo>
                <a:lnTo>
                  <a:pt x="337" y="300"/>
                </a:lnTo>
                <a:lnTo>
                  <a:pt x="303" y="300"/>
                </a:lnTo>
                <a:lnTo>
                  <a:pt x="303" y="270"/>
                </a:lnTo>
                <a:lnTo>
                  <a:pt x="401" y="270"/>
                </a:lnTo>
                <a:lnTo>
                  <a:pt x="401" y="300"/>
                </a:lnTo>
                <a:lnTo>
                  <a:pt x="367" y="300"/>
                </a:lnTo>
                <a:lnTo>
                  <a:pt x="367" y="499"/>
                </a:lnTo>
                <a:lnTo>
                  <a:pt x="401" y="499"/>
                </a:lnTo>
                <a:lnTo>
                  <a:pt x="401" y="528"/>
                </a:lnTo>
                <a:lnTo>
                  <a:pt x="303" y="528"/>
                </a:lnTo>
                <a:lnTo>
                  <a:pt x="303" y="499"/>
                </a:lnTo>
                <a:lnTo>
                  <a:pt x="337" y="499"/>
                </a:lnTo>
                <a:close/>
                <a:moveTo>
                  <a:pt x="495" y="499"/>
                </a:moveTo>
                <a:lnTo>
                  <a:pt x="495" y="300"/>
                </a:lnTo>
                <a:lnTo>
                  <a:pt x="461" y="300"/>
                </a:lnTo>
                <a:lnTo>
                  <a:pt x="461" y="270"/>
                </a:lnTo>
                <a:lnTo>
                  <a:pt x="559" y="270"/>
                </a:lnTo>
                <a:lnTo>
                  <a:pt x="559" y="300"/>
                </a:lnTo>
                <a:lnTo>
                  <a:pt x="524" y="300"/>
                </a:lnTo>
                <a:lnTo>
                  <a:pt x="524" y="499"/>
                </a:lnTo>
                <a:lnTo>
                  <a:pt x="559" y="499"/>
                </a:lnTo>
                <a:lnTo>
                  <a:pt x="559" y="528"/>
                </a:lnTo>
                <a:lnTo>
                  <a:pt x="461" y="528"/>
                </a:lnTo>
                <a:lnTo>
                  <a:pt x="461" y="499"/>
                </a:lnTo>
                <a:lnTo>
                  <a:pt x="495" y="499"/>
                </a:lnTo>
                <a:close/>
                <a:moveTo>
                  <a:pt x="612" y="635"/>
                </a:moveTo>
                <a:lnTo>
                  <a:pt x="92" y="635"/>
                </a:lnTo>
                <a:lnTo>
                  <a:pt x="92" y="604"/>
                </a:lnTo>
                <a:lnTo>
                  <a:pt x="612" y="604"/>
                </a:lnTo>
                <a:lnTo>
                  <a:pt x="612" y="635"/>
                </a:lnTo>
                <a:close/>
                <a:moveTo>
                  <a:pt x="119" y="552"/>
                </a:moveTo>
                <a:lnTo>
                  <a:pt x="585" y="552"/>
                </a:lnTo>
                <a:lnTo>
                  <a:pt x="585" y="581"/>
                </a:lnTo>
                <a:lnTo>
                  <a:pt x="119" y="581"/>
                </a:lnTo>
                <a:lnTo>
                  <a:pt x="119" y="55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Calibri"/>
              <a:ea typeface="Calibri"/>
              <a:cs typeface="Calibri"/>
              <a:sym typeface="Calibri"/>
            </a:endParaRPr>
          </a:p>
        </p:txBody>
      </p:sp>
      <p:sp>
        <p:nvSpPr>
          <p:cNvPr id="513" name="Google Shape;513;g2b387be36e3_0_596"/>
          <p:cNvSpPr txBox="1">
            <a:spLocks noGrp="1"/>
          </p:cNvSpPr>
          <p:nvPr>
            <p:ph type="title" idx="4294967295"/>
          </p:nvPr>
        </p:nvSpPr>
        <p:spPr>
          <a:xfrm>
            <a:off x="332185" y="411163"/>
            <a:ext cx="8479500" cy="61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400"/>
              <a:buNone/>
            </a:pPr>
            <a:r>
              <a:rPr lang="en-US" sz="2000" b="1">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About the Programme</a:t>
            </a:r>
            <a:endParaRPr sz="20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2000" b="1">
              <a:solidFill>
                <a:srgbClr val="000000"/>
              </a:solidFill>
              <a:latin typeface="Calibri"/>
              <a:ea typeface="Calibri"/>
              <a:cs typeface="Calibri"/>
              <a:sym typeface="Calibri"/>
            </a:endParaRPr>
          </a:p>
        </p:txBody>
      </p:sp>
      <p:sp>
        <p:nvSpPr>
          <p:cNvPr id="514" name="Google Shape;514;g2b387be36e3_0_596"/>
          <p:cNvSpPr txBox="1">
            <a:spLocks noGrp="1"/>
          </p:cNvSpPr>
          <p:nvPr>
            <p:ph type="sldNum" idx="12"/>
          </p:nvPr>
        </p:nvSpPr>
        <p:spPr>
          <a:xfrm>
            <a:off x="8278319" y="4657050"/>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solidFill>
                  <a:schemeClr val="dk2"/>
                </a:solidFill>
                <a:latin typeface="+mn-lt"/>
                <a:ea typeface="Roboto"/>
                <a:cs typeface="Roboto"/>
                <a:sym typeface="Roboto"/>
              </a:rPr>
              <a:t>5</a:t>
            </a:fld>
            <a:endParaRPr sz="600" dirty="0">
              <a:solidFill>
                <a:schemeClr val="dk2"/>
              </a:solidFill>
              <a:latin typeface="+mn-lt"/>
              <a:ea typeface="Roboto"/>
              <a:cs typeface="Roboto"/>
              <a:sym typeface="Roboto"/>
            </a:endParaRPr>
          </a:p>
        </p:txBody>
      </p:sp>
      <p:sp>
        <p:nvSpPr>
          <p:cNvPr id="515" name="Google Shape;515;g2b387be36e3_0_596"/>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1</a:t>
            </a:r>
            <a:endParaRPr sz="1200" b="1" i="0" u="none" strike="noStrike" cap="none">
              <a:solidFill>
                <a:srgbClr val="FFFFFF"/>
              </a:solidFill>
              <a:latin typeface="Calibri"/>
              <a:ea typeface="Calibri"/>
              <a:cs typeface="Calibri"/>
              <a:sym typeface="Calibri"/>
            </a:endParaRPr>
          </a:p>
        </p:txBody>
      </p:sp>
      <p:sp>
        <p:nvSpPr>
          <p:cNvPr id="516" name="Google Shape;516;g2b387be36e3_0_596"/>
          <p:cNvSpPr/>
          <p:nvPr/>
        </p:nvSpPr>
        <p:spPr>
          <a:xfrm>
            <a:off x="8928000" y="65200"/>
            <a:ext cx="216000" cy="216000"/>
          </a:xfrm>
          <a:custGeom>
            <a:avLst/>
            <a:gdLst/>
            <a:ahLst/>
            <a:cxnLst/>
            <a:rect l="l" t="t" r="r" b="b"/>
            <a:pathLst>
              <a:path w="61" h="61" extrusionOk="0">
                <a:moveTo>
                  <a:pt x="0" y="61"/>
                </a:moveTo>
                <a:lnTo>
                  <a:pt x="61" y="61"/>
                </a:lnTo>
                <a:lnTo>
                  <a:pt x="61" y="0"/>
                </a:lnTo>
                <a:lnTo>
                  <a:pt x="0" y="0"/>
                </a:lnTo>
                <a:lnTo>
                  <a:pt x="0" y="61"/>
                </a:lnTo>
                <a:close/>
                <a:moveTo>
                  <a:pt x="58" y="3"/>
                </a:moveTo>
                <a:lnTo>
                  <a:pt x="58" y="39"/>
                </a:lnTo>
                <a:lnTo>
                  <a:pt x="18" y="39"/>
                </a:lnTo>
                <a:lnTo>
                  <a:pt x="26" y="31"/>
                </a:lnTo>
                <a:lnTo>
                  <a:pt x="24" y="29"/>
                </a:lnTo>
                <a:lnTo>
                  <a:pt x="13" y="40"/>
                </a:lnTo>
                <a:lnTo>
                  <a:pt x="24" y="51"/>
                </a:lnTo>
                <a:lnTo>
                  <a:pt x="26" y="49"/>
                </a:lnTo>
                <a:lnTo>
                  <a:pt x="18" y="41"/>
                </a:lnTo>
                <a:lnTo>
                  <a:pt x="58" y="41"/>
                </a:lnTo>
                <a:lnTo>
                  <a:pt x="58" y="58"/>
                </a:lnTo>
                <a:lnTo>
                  <a:pt x="3" y="58"/>
                </a:lnTo>
                <a:lnTo>
                  <a:pt x="3" y="22"/>
                </a:lnTo>
                <a:lnTo>
                  <a:pt x="43" y="22"/>
                </a:lnTo>
                <a:lnTo>
                  <a:pt x="35" y="30"/>
                </a:lnTo>
                <a:lnTo>
                  <a:pt x="37" y="32"/>
                </a:lnTo>
                <a:lnTo>
                  <a:pt x="48" y="21"/>
                </a:lnTo>
                <a:lnTo>
                  <a:pt x="37" y="9"/>
                </a:lnTo>
                <a:lnTo>
                  <a:pt x="35" y="11"/>
                </a:lnTo>
                <a:lnTo>
                  <a:pt x="43" y="19"/>
                </a:lnTo>
                <a:lnTo>
                  <a:pt x="3" y="19"/>
                </a:lnTo>
                <a:lnTo>
                  <a:pt x="3" y="3"/>
                </a:lnTo>
                <a:lnTo>
                  <a:pt x="58" y="3"/>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pic>
        <p:nvPicPr>
          <p:cNvPr id="2" name="Google Shape;701;g2a6e3223b13_1_1107">
            <a:extLst>
              <a:ext uri="{FF2B5EF4-FFF2-40B4-BE49-F238E27FC236}">
                <a16:creationId xmlns:a16="http://schemas.microsoft.com/office/drawing/2014/main" id="{B303A158-4167-CEAB-6A08-EEC725E2C3AE}"/>
              </a:ext>
            </a:extLst>
          </p:cNvPr>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DC7369ED-2326-436C-357B-A1343342D7C1}"/>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1F3E95F5-4703-DB2F-DCAC-E4646AB0B453}"/>
              </a:ext>
            </a:extLst>
          </p:cNvPr>
          <p:cNvPicPr preferRelativeResize="0"/>
          <p:nvPr/>
        </p:nvPicPr>
        <p:blipFill rotWithShape="1">
          <a:blip r:embed="rId5">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2b387be36e3_0_731"/>
          <p:cNvSpPr/>
          <p:nvPr/>
        </p:nvSpPr>
        <p:spPr>
          <a:xfrm>
            <a:off x="332183" y="2404046"/>
            <a:ext cx="4130400" cy="1982400"/>
          </a:xfrm>
          <a:prstGeom prst="rect">
            <a:avLst/>
          </a:prstGeom>
          <a:solidFill>
            <a:srgbClr val="F3F3F3"/>
          </a:solidFill>
          <a:ln>
            <a:noFill/>
          </a:ln>
        </p:spPr>
        <p:txBody>
          <a:bodyPr spcFirstLastPara="1" wrap="square" lIns="91425" tIns="182875" rIns="274300" bIns="540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TCF </a:t>
            </a: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are a set of tools and elements that constitute properly functioning processes, organization of internal governance, risk management and control in relation to the tax function. Thanks to their proper implementation, effective maintenance and systematic development, taxpayers taxpayers are able to reliably fulfill their tax obligations. </a:t>
            </a:r>
            <a:r>
              <a:rPr lang="en-US" sz="1200" b="0" i="0" u="none" strike="noStrike" cap="none">
                <a:solidFill>
                  <a:schemeClr val="dk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TCF should be adapted to the taxpayer's business strategy and operations and legal requirements regarding tax matters.</a:t>
            </a:r>
            <a:endParaRPr sz="12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25" name="Google Shape;525;g2b387be36e3_0_731"/>
          <p:cNvSpPr/>
          <p:nvPr/>
        </p:nvSpPr>
        <p:spPr>
          <a:xfrm>
            <a:off x="4690286" y="2404046"/>
            <a:ext cx="4129800" cy="1982400"/>
          </a:xfrm>
          <a:prstGeom prst="rect">
            <a:avLst/>
          </a:prstGeom>
          <a:solidFill>
            <a:srgbClr val="F3F3F3"/>
          </a:solidFill>
          <a:ln>
            <a:noFill/>
          </a:ln>
        </p:spPr>
        <p:txBody>
          <a:bodyPr spcFirstLastPara="1" wrap="square" lIns="91425" tIns="182875" rIns="274300" bIns="540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TCF are intended to ensure appropriate management of tax issues, which is to contribute to the fulfillment of tax obligations and minimize risks in this area. In this way, RWNP support the effective management of tax risks that may negatively impact the achievement of company goals.</a:t>
            </a:r>
            <a:endParaRPr sz="1200" b="0" i="0" u="none" strike="noStrike" cap="none">
              <a:solidFill>
                <a:schemeClr val="dk2"/>
              </a:solidFill>
              <a:latin typeface="Calibri"/>
              <a:ea typeface="Calibri"/>
              <a:cs typeface="Calibri"/>
              <a:sym typeface="Calibri"/>
            </a:endParaRPr>
          </a:p>
        </p:txBody>
      </p:sp>
      <p:sp>
        <p:nvSpPr>
          <p:cNvPr id="526" name="Google Shape;526;g2b387be36e3_0_731"/>
          <p:cNvSpPr/>
          <p:nvPr/>
        </p:nvSpPr>
        <p:spPr>
          <a:xfrm>
            <a:off x="332184" y="1163638"/>
            <a:ext cx="8487900" cy="6048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Cooperation under the Cooperative Compliance </a:t>
            </a:r>
            <a:r>
              <a:rPr lang="en-US" sz="1200" b="0" i="0" u="none" strike="noStrike" cap="none" dirty="0" err="1">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Programme</a:t>
            </a:r>
            <a:r>
              <a:rPr lang="en-US" sz="1200" b="0" i="0" u="none" strike="noStrike" cap="none"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 is based mainly on providing tax authorities with information regarding Internal Tax Control Framework (</a:t>
            </a:r>
            <a:r>
              <a:rPr lang="en-US" sz="1200" b="1" i="0" u="none" strike="noStrike" cap="none" dirty="0">
                <a:solidFill>
                  <a:srgbClr val="E51836"/>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TCF</a:t>
            </a:r>
            <a:r>
              <a:rPr lang="en-US" sz="1200" b="0" i="0" u="none" strike="noStrike" cap="none"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 their design, implementation and effectiveness.</a:t>
            </a:r>
            <a:endParaRPr sz="1200" b="0" i="0" u="none" strike="noStrike" cap="none" dirty="0">
              <a:solidFill>
                <a:srgbClr val="000000"/>
              </a:solidFill>
              <a:latin typeface="Calibri"/>
              <a:ea typeface="Calibri"/>
              <a:cs typeface="Calibri"/>
              <a:sym typeface="Calibri"/>
            </a:endParaRPr>
          </a:p>
        </p:txBody>
      </p:sp>
      <p:sp>
        <p:nvSpPr>
          <p:cNvPr id="527" name="Google Shape;527;g2b387be36e3_0_731"/>
          <p:cNvSpPr/>
          <p:nvPr/>
        </p:nvSpPr>
        <p:spPr>
          <a:xfrm>
            <a:off x="332183" y="4386548"/>
            <a:ext cx="4129200" cy="52800"/>
          </a:xfrm>
          <a:prstGeom prst="rect">
            <a:avLst/>
          </a:prstGeom>
          <a:solidFill>
            <a:srgbClr val="E518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2b387be36e3_0_731"/>
          <p:cNvSpPr/>
          <p:nvPr/>
        </p:nvSpPr>
        <p:spPr>
          <a:xfrm>
            <a:off x="908763" y="1827454"/>
            <a:ext cx="3552600" cy="576600"/>
          </a:xfrm>
          <a:prstGeom prst="rect">
            <a:avLst/>
          </a:prstGeom>
          <a:solidFill>
            <a:srgbClr val="E51836"/>
          </a:solidFill>
          <a:ln>
            <a:noFill/>
          </a:ln>
        </p:spPr>
        <p:txBody>
          <a:bodyPr spcFirstLastPara="1" wrap="square" lIns="108000" tIns="91425" rIns="0"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What is TCF?</a:t>
            </a:r>
            <a:endParaRPr sz="1100" b="1" i="0" u="none" strike="noStrike" cap="none">
              <a:solidFill>
                <a:srgbClr val="FFFFFF"/>
              </a:solidFill>
              <a:latin typeface="Arial"/>
              <a:ea typeface="Arial"/>
              <a:cs typeface="Arial"/>
              <a:sym typeface="Arial"/>
            </a:endParaRPr>
          </a:p>
        </p:txBody>
      </p:sp>
      <p:sp>
        <p:nvSpPr>
          <p:cNvPr id="529" name="Google Shape;529;g2b387be36e3_0_731"/>
          <p:cNvSpPr/>
          <p:nvPr/>
        </p:nvSpPr>
        <p:spPr>
          <a:xfrm>
            <a:off x="4690286" y="4386548"/>
            <a:ext cx="4129200" cy="52800"/>
          </a:xfrm>
          <a:prstGeom prst="rect">
            <a:avLst/>
          </a:prstGeom>
          <a:solidFill>
            <a:srgbClr val="E518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g2b387be36e3_0_731"/>
          <p:cNvSpPr/>
          <p:nvPr/>
        </p:nvSpPr>
        <p:spPr>
          <a:xfrm>
            <a:off x="5267325" y="1827454"/>
            <a:ext cx="3552900" cy="576600"/>
          </a:xfrm>
          <a:prstGeom prst="rect">
            <a:avLst/>
          </a:prstGeom>
          <a:solidFill>
            <a:srgbClr val="E51836"/>
          </a:solidFill>
          <a:ln>
            <a:noFill/>
          </a:ln>
        </p:spPr>
        <p:txBody>
          <a:bodyPr spcFirstLastPara="1" wrap="square" lIns="108000" tIns="91425" rIns="0"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What are its goals?</a:t>
            </a:r>
            <a:endParaRPr sz="1100" b="1" i="0" u="none" strike="noStrike" cap="none">
              <a:solidFill>
                <a:schemeClr val="lt1"/>
              </a:solidFill>
              <a:latin typeface="Arial"/>
              <a:ea typeface="Arial"/>
              <a:cs typeface="Arial"/>
              <a:sym typeface="Arial"/>
            </a:endParaRPr>
          </a:p>
        </p:txBody>
      </p:sp>
      <p:grpSp>
        <p:nvGrpSpPr>
          <p:cNvPr id="531" name="Google Shape;531;g2b387be36e3_0_731"/>
          <p:cNvGrpSpPr/>
          <p:nvPr/>
        </p:nvGrpSpPr>
        <p:grpSpPr>
          <a:xfrm>
            <a:off x="4690286" y="1827454"/>
            <a:ext cx="576600" cy="576600"/>
            <a:chOff x="4997985" y="2056054"/>
            <a:chExt cx="576600" cy="576600"/>
          </a:xfrm>
        </p:grpSpPr>
        <p:sp>
          <p:nvSpPr>
            <p:cNvPr id="532" name="Google Shape;532;g2b387be36e3_0_731"/>
            <p:cNvSpPr/>
            <p:nvPr/>
          </p:nvSpPr>
          <p:spPr>
            <a:xfrm>
              <a:off x="4997985" y="2056054"/>
              <a:ext cx="576600" cy="576600"/>
            </a:xfrm>
            <a:prstGeom prst="rect">
              <a:avLst/>
            </a:prstGeom>
            <a:solidFill>
              <a:srgbClr val="4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g2b387be36e3_0_731"/>
            <p:cNvSpPr/>
            <p:nvPr/>
          </p:nvSpPr>
          <p:spPr>
            <a:xfrm>
              <a:off x="5065913" y="2115750"/>
              <a:ext cx="457200" cy="457200"/>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grpSp>
      <p:grpSp>
        <p:nvGrpSpPr>
          <p:cNvPr id="534" name="Google Shape;534;g2b387be36e3_0_731"/>
          <p:cNvGrpSpPr/>
          <p:nvPr/>
        </p:nvGrpSpPr>
        <p:grpSpPr>
          <a:xfrm>
            <a:off x="332183" y="1827454"/>
            <a:ext cx="576600" cy="576600"/>
            <a:chOff x="1104710" y="2056054"/>
            <a:chExt cx="576600" cy="576600"/>
          </a:xfrm>
        </p:grpSpPr>
        <p:sp>
          <p:nvSpPr>
            <p:cNvPr id="535" name="Google Shape;535;g2b387be36e3_0_731"/>
            <p:cNvSpPr/>
            <p:nvPr/>
          </p:nvSpPr>
          <p:spPr>
            <a:xfrm>
              <a:off x="1104710" y="2056054"/>
              <a:ext cx="576600" cy="576600"/>
            </a:xfrm>
            <a:prstGeom prst="rect">
              <a:avLst/>
            </a:prstGeom>
            <a:solidFill>
              <a:srgbClr val="4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2b387be36e3_0_731"/>
            <p:cNvSpPr/>
            <p:nvPr/>
          </p:nvSpPr>
          <p:spPr>
            <a:xfrm>
              <a:off x="1164400" y="2115750"/>
              <a:ext cx="457200" cy="457200"/>
            </a:xfrm>
            <a:custGeom>
              <a:avLst/>
              <a:gdLst/>
              <a:ahLst/>
              <a:cxnLst/>
              <a:rect l="l" t="t" r="r" b="b"/>
              <a:pathLst>
                <a:path w="61" h="61" extrusionOk="0">
                  <a:moveTo>
                    <a:pt x="0" y="61"/>
                  </a:moveTo>
                  <a:lnTo>
                    <a:pt x="61" y="61"/>
                  </a:lnTo>
                  <a:lnTo>
                    <a:pt x="61" y="0"/>
                  </a:lnTo>
                  <a:lnTo>
                    <a:pt x="0" y="0"/>
                  </a:lnTo>
                  <a:lnTo>
                    <a:pt x="0" y="61"/>
                  </a:lnTo>
                  <a:close/>
                  <a:moveTo>
                    <a:pt x="58" y="3"/>
                  </a:moveTo>
                  <a:lnTo>
                    <a:pt x="58" y="39"/>
                  </a:lnTo>
                  <a:lnTo>
                    <a:pt x="18" y="39"/>
                  </a:lnTo>
                  <a:lnTo>
                    <a:pt x="26" y="31"/>
                  </a:lnTo>
                  <a:lnTo>
                    <a:pt x="24" y="29"/>
                  </a:lnTo>
                  <a:lnTo>
                    <a:pt x="13" y="40"/>
                  </a:lnTo>
                  <a:lnTo>
                    <a:pt x="24" y="51"/>
                  </a:lnTo>
                  <a:lnTo>
                    <a:pt x="26" y="49"/>
                  </a:lnTo>
                  <a:lnTo>
                    <a:pt x="18" y="41"/>
                  </a:lnTo>
                  <a:lnTo>
                    <a:pt x="58" y="41"/>
                  </a:lnTo>
                  <a:lnTo>
                    <a:pt x="58" y="58"/>
                  </a:lnTo>
                  <a:lnTo>
                    <a:pt x="3" y="58"/>
                  </a:lnTo>
                  <a:lnTo>
                    <a:pt x="3" y="22"/>
                  </a:lnTo>
                  <a:lnTo>
                    <a:pt x="43" y="22"/>
                  </a:lnTo>
                  <a:lnTo>
                    <a:pt x="35" y="30"/>
                  </a:lnTo>
                  <a:lnTo>
                    <a:pt x="37" y="32"/>
                  </a:lnTo>
                  <a:lnTo>
                    <a:pt x="48" y="21"/>
                  </a:lnTo>
                  <a:lnTo>
                    <a:pt x="37" y="9"/>
                  </a:lnTo>
                  <a:lnTo>
                    <a:pt x="35" y="11"/>
                  </a:lnTo>
                  <a:lnTo>
                    <a:pt x="43" y="19"/>
                  </a:lnTo>
                  <a:lnTo>
                    <a:pt x="3" y="19"/>
                  </a:lnTo>
                  <a:lnTo>
                    <a:pt x="3" y="3"/>
                  </a:lnTo>
                  <a:lnTo>
                    <a:pt x="58" y="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grpSp>
      <p:sp>
        <p:nvSpPr>
          <p:cNvPr id="537" name="Google Shape;537;g2b387be36e3_0_731"/>
          <p:cNvSpPr txBox="1">
            <a:spLocks noGrp="1"/>
          </p:cNvSpPr>
          <p:nvPr>
            <p:ph type="sldNum" idx="12"/>
          </p:nvPr>
        </p:nvSpPr>
        <p:spPr>
          <a:xfrm>
            <a:off x="8297075" y="4665382"/>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latin typeface="+mn-lt"/>
              </a:rPr>
              <a:t>6</a:t>
            </a:fld>
            <a:endParaRPr sz="600" dirty="0">
              <a:latin typeface="+mn-lt"/>
            </a:endParaRPr>
          </a:p>
        </p:txBody>
      </p:sp>
      <p:sp>
        <p:nvSpPr>
          <p:cNvPr id="538" name="Google Shape;538;g2b387be36e3_0_731"/>
          <p:cNvSpPr txBox="1">
            <a:spLocks noGrp="1"/>
          </p:cNvSpPr>
          <p:nvPr>
            <p:ph type="title" idx="4294967295"/>
          </p:nvPr>
        </p:nvSpPr>
        <p:spPr>
          <a:xfrm>
            <a:off x="332185" y="411163"/>
            <a:ext cx="8479500" cy="61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400"/>
              <a:buNone/>
            </a:pPr>
            <a:r>
              <a:rPr lang="en-US" sz="2000" b="1">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About the Programme</a:t>
            </a:r>
            <a:endParaRPr sz="20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2000" b="1">
              <a:solidFill>
                <a:srgbClr val="000000"/>
              </a:solidFill>
              <a:latin typeface="Calibri"/>
              <a:ea typeface="Calibri"/>
              <a:cs typeface="Calibri"/>
              <a:sym typeface="Calibri"/>
            </a:endParaRPr>
          </a:p>
        </p:txBody>
      </p:sp>
      <p:sp>
        <p:nvSpPr>
          <p:cNvPr id="539" name="Google Shape;539;g2b387be36e3_0_731"/>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1</a:t>
            </a:r>
            <a:endParaRPr sz="1200" b="1" i="0" u="none" strike="noStrike" cap="none">
              <a:solidFill>
                <a:srgbClr val="FFFFFF"/>
              </a:solidFill>
              <a:latin typeface="Calibri"/>
              <a:ea typeface="Calibri"/>
              <a:cs typeface="Calibri"/>
              <a:sym typeface="Calibri"/>
            </a:endParaRPr>
          </a:p>
        </p:txBody>
      </p:sp>
      <p:sp>
        <p:nvSpPr>
          <p:cNvPr id="540" name="Google Shape;540;g2b387be36e3_0_731"/>
          <p:cNvSpPr/>
          <p:nvPr/>
        </p:nvSpPr>
        <p:spPr>
          <a:xfrm>
            <a:off x="8928000" y="65200"/>
            <a:ext cx="216000" cy="216000"/>
          </a:xfrm>
          <a:custGeom>
            <a:avLst/>
            <a:gdLst/>
            <a:ahLst/>
            <a:cxnLst/>
            <a:rect l="l" t="t" r="r" b="b"/>
            <a:pathLst>
              <a:path w="61" h="61" extrusionOk="0">
                <a:moveTo>
                  <a:pt x="0" y="61"/>
                </a:moveTo>
                <a:lnTo>
                  <a:pt x="61" y="61"/>
                </a:lnTo>
                <a:lnTo>
                  <a:pt x="61" y="0"/>
                </a:lnTo>
                <a:lnTo>
                  <a:pt x="0" y="0"/>
                </a:lnTo>
                <a:lnTo>
                  <a:pt x="0" y="61"/>
                </a:lnTo>
                <a:close/>
                <a:moveTo>
                  <a:pt x="58" y="3"/>
                </a:moveTo>
                <a:lnTo>
                  <a:pt x="58" y="39"/>
                </a:lnTo>
                <a:lnTo>
                  <a:pt x="18" y="39"/>
                </a:lnTo>
                <a:lnTo>
                  <a:pt x="26" y="31"/>
                </a:lnTo>
                <a:lnTo>
                  <a:pt x="24" y="29"/>
                </a:lnTo>
                <a:lnTo>
                  <a:pt x="13" y="40"/>
                </a:lnTo>
                <a:lnTo>
                  <a:pt x="24" y="51"/>
                </a:lnTo>
                <a:lnTo>
                  <a:pt x="26" y="49"/>
                </a:lnTo>
                <a:lnTo>
                  <a:pt x="18" y="41"/>
                </a:lnTo>
                <a:lnTo>
                  <a:pt x="58" y="41"/>
                </a:lnTo>
                <a:lnTo>
                  <a:pt x="58" y="58"/>
                </a:lnTo>
                <a:lnTo>
                  <a:pt x="3" y="58"/>
                </a:lnTo>
                <a:lnTo>
                  <a:pt x="3" y="22"/>
                </a:lnTo>
                <a:lnTo>
                  <a:pt x="43" y="22"/>
                </a:lnTo>
                <a:lnTo>
                  <a:pt x="35" y="30"/>
                </a:lnTo>
                <a:lnTo>
                  <a:pt x="37" y="32"/>
                </a:lnTo>
                <a:lnTo>
                  <a:pt x="48" y="21"/>
                </a:lnTo>
                <a:lnTo>
                  <a:pt x="37" y="9"/>
                </a:lnTo>
                <a:lnTo>
                  <a:pt x="35" y="11"/>
                </a:lnTo>
                <a:lnTo>
                  <a:pt x="43" y="19"/>
                </a:lnTo>
                <a:lnTo>
                  <a:pt x="3" y="19"/>
                </a:lnTo>
                <a:lnTo>
                  <a:pt x="3" y="3"/>
                </a:lnTo>
                <a:lnTo>
                  <a:pt x="58" y="3"/>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pic>
        <p:nvPicPr>
          <p:cNvPr id="2" name="Google Shape;701;g2a6e3223b13_1_1107">
            <a:extLst>
              <a:ext uri="{FF2B5EF4-FFF2-40B4-BE49-F238E27FC236}">
                <a16:creationId xmlns:a16="http://schemas.microsoft.com/office/drawing/2014/main" id="{A66F3F28-63CB-5817-D1BB-FC0B4C85ED88}"/>
              </a:ext>
            </a:extLst>
          </p:cNvPr>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250E0E06-51E9-87B1-45F4-D7EAADA5BB36}"/>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C6A5CADF-4E35-3DB7-9C9C-E8C3F4676A53}"/>
              </a:ext>
            </a:extLst>
          </p:cNvPr>
          <p:cNvPicPr preferRelativeResize="0"/>
          <p:nvPr/>
        </p:nvPicPr>
        <p:blipFill rotWithShape="1">
          <a:blip r:embed="rId5">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g2b0ec610434_0_257" descr="Students studying in library"/>
          <p:cNvPicPr preferRelativeResize="0"/>
          <p:nvPr/>
        </p:nvPicPr>
        <p:blipFill rotWithShape="1">
          <a:blip r:embed="rId3">
            <a:alphaModFix/>
          </a:blip>
          <a:srcRect/>
          <a:stretch/>
        </p:blipFill>
        <p:spPr>
          <a:xfrm>
            <a:off x="0" y="1239838"/>
            <a:ext cx="5681725" cy="3348036"/>
          </a:xfrm>
          <a:prstGeom prst="rect">
            <a:avLst/>
          </a:prstGeom>
          <a:noFill/>
          <a:ln>
            <a:noFill/>
          </a:ln>
        </p:spPr>
      </p:pic>
      <p:sp>
        <p:nvSpPr>
          <p:cNvPr id="549" name="Google Shape;549;g2b0ec610434_0_257"/>
          <p:cNvSpPr txBox="1">
            <a:spLocks noGrp="1"/>
          </p:cNvSpPr>
          <p:nvPr>
            <p:ph type="title" idx="4294967295"/>
          </p:nvPr>
        </p:nvSpPr>
        <p:spPr>
          <a:xfrm>
            <a:off x="332185" y="411163"/>
            <a:ext cx="8479500" cy="307800"/>
          </a:xfrm>
          <a:prstGeom prst="rect">
            <a:avLst/>
          </a:prstGeom>
          <a:noFill/>
          <a:ln>
            <a:noFill/>
          </a:ln>
        </p:spPr>
        <p:txBody>
          <a:bodyPr spcFirstLastPara="1" wrap="square" lIns="0" tIns="0" rIns="0" bIns="0" anchor="t" anchorCtr="0">
            <a:spAutoFit/>
          </a:bodyPr>
          <a:lstStyle/>
          <a:p>
            <a:pPr marL="0" lvl="0" indent="0" algn="l" rtl="0">
              <a:lnSpc>
                <a:spcPct val="107000"/>
              </a:lnSpc>
              <a:spcBef>
                <a:spcPts val="0"/>
              </a:spcBef>
              <a:spcAft>
                <a:spcPts val="0"/>
              </a:spcAft>
              <a:buSzPts val="3000"/>
              <a:buNone/>
            </a:pPr>
            <a:r>
              <a:rPr lang="en-US" sz="2000" b="1">
                <a:solidFill>
                  <a:srgbClr val="000000"/>
                </a:solidFill>
                <a:latin typeface="Calibri"/>
                <a:ea typeface="Calibri"/>
                <a:cs typeface="Calibri"/>
                <a:sym typeface="Calibri"/>
              </a:rPr>
              <a:t>Who can join the Programme?</a:t>
            </a:r>
            <a:endParaRPr sz="2000" b="1">
              <a:solidFill>
                <a:srgbClr val="000000"/>
              </a:solidFill>
              <a:latin typeface="Calibri"/>
              <a:ea typeface="Calibri"/>
              <a:cs typeface="Calibri"/>
              <a:sym typeface="Calibri"/>
            </a:endParaRPr>
          </a:p>
        </p:txBody>
      </p:sp>
      <p:sp>
        <p:nvSpPr>
          <p:cNvPr id="550" name="Google Shape;550;g2b0ec610434_0_257"/>
          <p:cNvSpPr txBox="1">
            <a:spLocks noGrp="1"/>
          </p:cNvSpPr>
          <p:nvPr>
            <p:ph type="sldNum" idx="12"/>
          </p:nvPr>
        </p:nvSpPr>
        <p:spPr>
          <a:xfrm>
            <a:off x="8262985" y="4678113"/>
            <a:ext cx="548700" cy="393600"/>
          </a:xfrm>
          <a:prstGeom prst="rect">
            <a:avLst/>
          </a:prstGeom>
          <a:noFill/>
          <a:ln>
            <a:noFill/>
          </a:ln>
        </p:spPr>
        <p:txBody>
          <a:bodyPr spcFirstLastPara="1" wrap="square" lIns="0" tIns="0" rIns="0" bIns="0"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latin typeface="+mn-lt"/>
              </a:rPr>
              <a:t>7</a:t>
            </a:fld>
            <a:endParaRPr sz="600" dirty="0">
              <a:latin typeface="+mn-lt"/>
            </a:endParaRPr>
          </a:p>
        </p:txBody>
      </p:sp>
      <p:sp>
        <p:nvSpPr>
          <p:cNvPr id="551" name="Google Shape;551;g2b0ec610434_0_257"/>
          <p:cNvSpPr/>
          <p:nvPr/>
        </p:nvSpPr>
        <p:spPr>
          <a:xfrm>
            <a:off x="6021385" y="2458756"/>
            <a:ext cx="2790300" cy="910200"/>
          </a:xfrm>
          <a:prstGeom prst="rect">
            <a:avLst/>
          </a:prstGeom>
          <a:noFill/>
          <a:ln w="9525" cap="flat" cmpd="sng">
            <a:solidFill>
              <a:schemeClr val="lt2"/>
            </a:solidFill>
            <a:prstDash val="solid"/>
            <a:round/>
            <a:headEnd type="none" w="sm" len="sm"/>
            <a:tailEnd type="none" w="sm" len="sm"/>
          </a:ln>
        </p:spPr>
        <p:txBody>
          <a:bodyPr spcFirstLastPara="1" wrap="square" lIns="108000" tIns="108000" rIns="108000" bIns="1080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DF0F2D"/>
                </a:solidFill>
                <a:latin typeface="Calibri"/>
                <a:ea typeface="Calibri"/>
                <a:cs typeface="Calibri"/>
                <a:sym typeface="Calibri"/>
              </a:rPr>
              <a:t>Large taxpayers</a:t>
            </a:r>
            <a:br>
              <a:rPr lang="en-US" sz="1400" b="0" i="0" u="none" strike="noStrike" cap="none" dirty="0">
                <a:solidFill>
                  <a:srgbClr val="212121"/>
                </a:solidFill>
                <a:latin typeface="Calibri"/>
                <a:ea typeface="Calibri"/>
                <a:cs typeface="Calibri"/>
                <a:sym typeface="Calibri"/>
              </a:rPr>
            </a:br>
            <a:r>
              <a:rPr lang="en-US" sz="1400" b="0" i="0" u="none" strike="noStrike" cap="none" dirty="0">
                <a:solidFill>
                  <a:srgbClr val="212121"/>
                </a:solidFill>
                <a:latin typeface="Calibri"/>
                <a:ea typeface="Calibri"/>
                <a:cs typeface="Calibri"/>
                <a:sym typeface="Calibri"/>
              </a:rPr>
              <a:t>With annual revenues exceeding </a:t>
            </a:r>
            <a:r>
              <a:rPr lang="en-US" sz="1400" b="1" i="0" u="none" strike="noStrike" cap="none" dirty="0">
                <a:solidFill>
                  <a:srgbClr val="212121"/>
                </a:solidFill>
                <a:latin typeface="Calibri"/>
                <a:ea typeface="Calibri"/>
                <a:cs typeface="Calibri"/>
                <a:sym typeface="Calibri"/>
              </a:rPr>
              <a:t>EUR 50,000,000</a:t>
            </a:r>
            <a:endParaRPr sz="1400" b="1" i="0" u="none" strike="noStrike" cap="none" dirty="0">
              <a:solidFill>
                <a:srgbClr val="212121"/>
              </a:solidFill>
              <a:latin typeface="Arial"/>
              <a:ea typeface="Arial"/>
              <a:cs typeface="Arial"/>
              <a:sym typeface="Arial"/>
            </a:endParaRPr>
          </a:p>
        </p:txBody>
      </p:sp>
      <p:sp>
        <p:nvSpPr>
          <p:cNvPr id="554" name="Google Shape;554;g2b0ec610434_0_257"/>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2</a:t>
            </a:r>
            <a:endParaRPr sz="1200" b="1" i="0" u="none" strike="noStrike" cap="none">
              <a:solidFill>
                <a:srgbClr val="FFFFFF"/>
              </a:solidFill>
              <a:latin typeface="Calibri"/>
              <a:ea typeface="Calibri"/>
              <a:cs typeface="Calibri"/>
              <a:sym typeface="Calibri"/>
            </a:endParaRPr>
          </a:p>
        </p:txBody>
      </p:sp>
      <p:grpSp>
        <p:nvGrpSpPr>
          <p:cNvPr id="555" name="Google Shape;555;g2b0ec610434_0_257"/>
          <p:cNvGrpSpPr/>
          <p:nvPr/>
        </p:nvGrpSpPr>
        <p:grpSpPr>
          <a:xfrm>
            <a:off x="8928141" y="65189"/>
            <a:ext cx="215996" cy="216001"/>
            <a:chOff x="5380038" y="1219200"/>
            <a:chExt cx="122239" cy="123826"/>
          </a:xfrm>
        </p:grpSpPr>
        <p:sp>
          <p:nvSpPr>
            <p:cNvPr id="556" name="Google Shape;556;g2b0ec610434_0_257"/>
            <p:cNvSpPr/>
            <p:nvPr/>
          </p:nvSpPr>
          <p:spPr>
            <a:xfrm>
              <a:off x="5472113" y="1257300"/>
              <a:ext cx="17463" cy="23813"/>
            </a:xfrm>
            <a:custGeom>
              <a:avLst/>
              <a:gdLst/>
              <a:ahLst/>
              <a:cxnLst/>
              <a:rect l="l" t="t" r="r" b="b"/>
              <a:pathLst>
                <a:path w="82" h="109" extrusionOk="0">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7" name="Google Shape;557;g2b0ec610434_0_257"/>
            <p:cNvSpPr/>
            <p:nvPr/>
          </p:nvSpPr>
          <p:spPr>
            <a:xfrm>
              <a:off x="5392738" y="1257300"/>
              <a:ext cx="17463" cy="23813"/>
            </a:xfrm>
            <a:custGeom>
              <a:avLst/>
              <a:gdLst/>
              <a:ahLst/>
              <a:cxnLst/>
              <a:rect l="l" t="t" r="r" b="b"/>
              <a:pathLst>
                <a:path w="82" h="109" extrusionOk="0">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8" name="Google Shape;558;g2b0ec610434_0_257"/>
            <p:cNvSpPr/>
            <p:nvPr/>
          </p:nvSpPr>
          <p:spPr>
            <a:xfrm>
              <a:off x="5380038" y="1219200"/>
              <a:ext cx="122239" cy="123826"/>
            </a:xfrm>
            <a:custGeom>
              <a:avLst/>
              <a:gdLst/>
              <a:ahLst/>
              <a:cxnLst/>
              <a:rect l="l" t="t" r="r" b="b"/>
              <a:pathLst>
                <a:path w="576" h="576" extrusionOk="0">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9" name="Google Shape;559;g2b0ec610434_0_257"/>
            <p:cNvSpPr/>
            <p:nvPr/>
          </p:nvSpPr>
          <p:spPr>
            <a:xfrm>
              <a:off x="5424488" y="1239838"/>
              <a:ext cx="33338" cy="44450"/>
            </a:xfrm>
            <a:custGeom>
              <a:avLst/>
              <a:gdLst/>
              <a:ahLst/>
              <a:cxnLst/>
              <a:rect l="l" t="t" r="r" b="b"/>
              <a:pathLst>
                <a:path w="156" h="213" extrusionOk="0">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solidFill>
              <a:srgbClr val="E5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2" name="Google Shape;701;g2a6e3223b13_1_1107">
            <a:extLst>
              <a:ext uri="{FF2B5EF4-FFF2-40B4-BE49-F238E27FC236}">
                <a16:creationId xmlns:a16="http://schemas.microsoft.com/office/drawing/2014/main" id="{66A1195B-8DC4-7F24-A5DC-0050A181A707}"/>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245B2847-0162-FA99-4B4F-FFE45954DA29}"/>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C8128B63-DBBE-FC31-B75F-459FF615299E}"/>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g2a71ae42c78_0_1713"/>
          <p:cNvPicPr preferRelativeResize="0"/>
          <p:nvPr/>
        </p:nvPicPr>
        <p:blipFill rotWithShape="1">
          <a:blip r:embed="rId3">
            <a:alphaModFix/>
          </a:blip>
          <a:srcRect/>
          <a:stretch/>
        </p:blipFill>
        <p:spPr>
          <a:xfrm>
            <a:off x="332183" y="2356248"/>
            <a:ext cx="4129088" cy="2231627"/>
          </a:xfrm>
          <a:prstGeom prst="rect">
            <a:avLst/>
          </a:prstGeom>
          <a:noFill/>
          <a:ln>
            <a:noFill/>
          </a:ln>
        </p:spPr>
      </p:pic>
      <p:sp>
        <p:nvSpPr>
          <p:cNvPr id="568" name="Google Shape;568;g2a71ae42c78_0_1713"/>
          <p:cNvSpPr/>
          <p:nvPr/>
        </p:nvSpPr>
        <p:spPr>
          <a:xfrm>
            <a:off x="332183" y="1519762"/>
            <a:ext cx="4130400" cy="1668300"/>
          </a:xfrm>
          <a:prstGeom prst="rect">
            <a:avLst/>
          </a:prstGeom>
          <a:solidFill>
            <a:srgbClr val="F3F3F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69" name="Google Shape;569;g2a71ae42c78_0_1713"/>
          <p:cNvSpPr/>
          <p:nvPr/>
        </p:nvSpPr>
        <p:spPr>
          <a:xfrm>
            <a:off x="4690286" y="1519762"/>
            <a:ext cx="4129800" cy="3019200"/>
          </a:xfrm>
          <a:prstGeom prst="rect">
            <a:avLst/>
          </a:prstGeom>
          <a:solidFill>
            <a:srgbClr val="F3F3F3"/>
          </a:solidFill>
          <a:ln>
            <a:noFill/>
          </a:ln>
        </p:spPr>
        <p:txBody>
          <a:bodyPr spcFirstLastPara="1" wrap="square" lIns="91425" tIns="182875" rIns="274300" bIns="540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70" name="Google Shape;570;g2a71ae42c78_0_1713"/>
          <p:cNvSpPr txBox="1"/>
          <p:nvPr/>
        </p:nvSpPr>
        <p:spPr>
          <a:xfrm>
            <a:off x="1076424" y="1755973"/>
            <a:ext cx="32640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Calibri"/>
                <a:ea typeface="Calibri"/>
                <a:cs typeface="Calibri"/>
                <a:sym typeface="Calibri"/>
              </a:rPr>
              <a:t>Individual support from the NRA supervisor</a:t>
            </a:r>
            <a:endParaRPr sz="1200" b="0" i="0" u="none" strike="noStrike" cap="none" dirty="0">
              <a:solidFill>
                <a:srgbClr val="000000"/>
              </a:solidFill>
              <a:latin typeface="Calibri"/>
              <a:ea typeface="Calibri"/>
              <a:cs typeface="Calibri"/>
              <a:sym typeface="Calibri"/>
            </a:endParaRPr>
          </a:p>
        </p:txBody>
      </p:sp>
      <p:sp>
        <p:nvSpPr>
          <p:cNvPr id="571" name="Google Shape;571;g2a71ae42c78_0_1713"/>
          <p:cNvSpPr txBox="1"/>
          <p:nvPr/>
        </p:nvSpPr>
        <p:spPr>
          <a:xfrm>
            <a:off x="1076424" y="2277781"/>
            <a:ext cx="31725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Assurance of proper application of tax law in real-time</a:t>
            </a:r>
            <a:endParaRPr sz="1200" b="0" i="0" u="none" strike="noStrike" cap="none">
              <a:solidFill>
                <a:srgbClr val="000000"/>
              </a:solidFill>
              <a:latin typeface="Calibri"/>
              <a:ea typeface="Calibri"/>
              <a:cs typeface="Calibri"/>
              <a:sym typeface="Calibri"/>
            </a:endParaRPr>
          </a:p>
        </p:txBody>
      </p:sp>
      <p:sp>
        <p:nvSpPr>
          <p:cNvPr id="572" name="Google Shape;572;g2a71ae42c78_0_1713"/>
          <p:cNvSpPr txBox="1"/>
          <p:nvPr/>
        </p:nvSpPr>
        <p:spPr>
          <a:xfrm>
            <a:off x="332183" y="1248126"/>
            <a:ext cx="4129200" cy="288000"/>
          </a:xfrm>
          <a:prstGeom prst="rect">
            <a:avLst/>
          </a:prstGeom>
          <a:solidFill>
            <a:srgbClr val="E51836"/>
          </a:solidFill>
          <a:ln>
            <a:noFill/>
          </a:ln>
        </p:spPr>
        <p:txBody>
          <a:bodyPr spcFirstLastPara="1" wrap="square" lIns="10800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Why it is worthwhile to join the CCP?</a:t>
            </a:r>
            <a:endParaRPr sz="1200" b="1" i="0" u="none" strike="noStrike" cap="none">
              <a:solidFill>
                <a:schemeClr val="lt1"/>
              </a:solidFill>
              <a:latin typeface="Calibri"/>
              <a:ea typeface="Calibri"/>
              <a:cs typeface="Calibri"/>
              <a:sym typeface="Calibri"/>
            </a:endParaRPr>
          </a:p>
        </p:txBody>
      </p:sp>
      <p:grpSp>
        <p:nvGrpSpPr>
          <p:cNvPr id="573" name="Google Shape;573;g2a71ae42c78_0_1713"/>
          <p:cNvGrpSpPr/>
          <p:nvPr/>
        </p:nvGrpSpPr>
        <p:grpSpPr>
          <a:xfrm>
            <a:off x="563618" y="1586484"/>
            <a:ext cx="280800" cy="354155"/>
            <a:chOff x="4175267" y="3380871"/>
            <a:chExt cx="280800" cy="354155"/>
          </a:xfrm>
        </p:grpSpPr>
        <p:sp>
          <p:nvSpPr>
            <p:cNvPr id="574" name="Google Shape;574;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575" name="Google Shape;575;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576" name="Google Shape;576;g2a71ae42c78_0_1713"/>
          <p:cNvGrpSpPr/>
          <p:nvPr/>
        </p:nvGrpSpPr>
        <p:grpSpPr>
          <a:xfrm>
            <a:off x="563618" y="2114441"/>
            <a:ext cx="280800" cy="354155"/>
            <a:chOff x="4175267" y="3380871"/>
            <a:chExt cx="280800" cy="354155"/>
          </a:xfrm>
        </p:grpSpPr>
        <p:sp>
          <p:nvSpPr>
            <p:cNvPr id="577" name="Google Shape;577;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578" name="Google Shape;578;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579" name="Google Shape;579;g2a71ae42c78_0_1713"/>
          <p:cNvGrpSpPr/>
          <p:nvPr/>
        </p:nvGrpSpPr>
        <p:grpSpPr>
          <a:xfrm>
            <a:off x="563618" y="2632319"/>
            <a:ext cx="280800" cy="354155"/>
            <a:chOff x="4175267" y="3380871"/>
            <a:chExt cx="280800" cy="354155"/>
          </a:xfrm>
        </p:grpSpPr>
        <p:sp>
          <p:nvSpPr>
            <p:cNvPr id="580" name="Google Shape;580;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581" name="Google Shape;581;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582" name="Google Shape;582;g2a71ae42c78_0_1713"/>
          <p:cNvSpPr txBox="1"/>
          <p:nvPr/>
        </p:nvSpPr>
        <p:spPr>
          <a:xfrm>
            <a:off x="4690286" y="1248126"/>
            <a:ext cx="4129200" cy="288000"/>
          </a:xfrm>
          <a:prstGeom prst="rect">
            <a:avLst/>
          </a:prstGeom>
          <a:solidFill>
            <a:srgbClr val="E51836"/>
          </a:solidFill>
          <a:ln>
            <a:noFill/>
          </a:ln>
        </p:spPr>
        <p:txBody>
          <a:bodyPr spcFirstLastPara="1" wrap="square" lIns="108000" tIns="91425" rIns="108000" bIns="91425" anchor="ctr" anchorCtr="0">
            <a:noAutofit/>
          </a:bodyPr>
          <a:lstStyle/>
          <a:p>
            <a:pPr marL="0" marR="0" lvl="0" indent="0" algn="l" rtl="0">
              <a:lnSpc>
                <a:spcPct val="107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Key benefits in terms of tax settlements:</a:t>
            </a:r>
            <a:endParaRPr sz="1200" b="1" i="0" u="none" strike="noStrike" cap="none">
              <a:solidFill>
                <a:schemeClr val="lt1"/>
              </a:solidFill>
              <a:latin typeface="Calibri"/>
              <a:ea typeface="Calibri"/>
              <a:cs typeface="Calibri"/>
              <a:sym typeface="Calibri"/>
            </a:endParaRPr>
          </a:p>
        </p:txBody>
      </p:sp>
      <p:sp>
        <p:nvSpPr>
          <p:cNvPr id="583" name="Google Shape;583;g2a71ae42c78_0_1713"/>
          <p:cNvSpPr txBox="1">
            <a:spLocks noGrp="1"/>
          </p:cNvSpPr>
          <p:nvPr>
            <p:ph type="title" idx="4294967295"/>
          </p:nvPr>
        </p:nvSpPr>
        <p:spPr>
          <a:xfrm>
            <a:off x="323850" y="410000"/>
            <a:ext cx="8508600" cy="60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US" sz="2000" b="1">
                <a:solidFill>
                  <a:srgbClr val="000000"/>
                </a:solidFill>
                <a:latin typeface="Calibri"/>
                <a:ea typeface="Calibri"/>
                <a:cs typeface="Calibri"/>
                <a:sym typeface="Calibri"/>
              </a:rPr>
              <a:t>Key benefits for the entrepreneurs</a:t>
            </a:r>
            <a:endParaRPr sz="2000" b="1">
              <a:solidFill>
                <a:srgbClr val="000000"/>
              </a:solidFill>
              <a:latin typeface="Calibri"/>
              <a:ea typeface="Calibri"/>
              <a:cs typeface="Calibri"/>
              <a:sym typeface="Calibri"/>
            </a:endParaRPr>
          </a:p>
        </p:txBody>
      </p:sp>
      <p:sp>
        <p:nvSpPr>
          <p:cNvPr id="584" name="Google Shape;584;g2a71ae42c78_0_1713"/>
          <p:cNvSpPr txBox="1">
            <a:spLocks noGrp="1"/>
          </p:cNvSpPr>
          <p:nvPr>
            <p:ph type="sldNum" idx="12"/>
          </p:nvPr>
        </p:nvSpPr>
        <p:spPr>
          <a:xfrm>
            <a:off x="8261296" y="4665382"/>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z="600">
                <a:solidFill>
                  <a:schemeClr val="dk2"/>
                </a:solidFill>
                <a:latin typeface="+mn-lt"/>
                <a:ea typeface="Roboto"/>
                <a:cs typeface="Roboto"/>
                <a:sym typeface="Roboto"/>
              </a:rPr>
              <a:t>8</a:t>
            </a:fld>
            <a:endParaRPr sz="600" dirty="0">
              <a:solidFill>
                <a:schemeClr val="dk2"/>
              </a:solidFill>
              <a:latin typeface="+mn-lt"/>
              <a:ea typeface="Roboto"/>
              <a:cs typeface="Roboto"/>
              <a:sym typeface="Roboto"/>
            </a:endParaRPr>
          </a:p>
        </p:txBody>
      </p:sp>
      <p:sp>
        <p:nvSpPr>
          <p:cNvPr id="585" name="Google Shape;585;g2a71ae42c78_0_1713"/>
          <p:cNvSpPr/>
          <p:nvPr/>
        </p:nvSpPr>
        <p:spPr>
          <a:xfrm>
            <a:off x="332183" y="4538948"/>
            <a:ext cx="4129200" cy="52800"/>
          </a:xfrm>
          <a:prstGeom prst="rect">
            <a:avLst/>
          </a:prstGeom>
          <a:solidFill>
            <a:srgbClr val="E5183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sp>
        <p:nvSpPr>
          <p:cNvPr id="586" name="Google Shape;586;g2a71ae42c78_0_1713"/>
          <p:cNvSpPr/>
          <p:nvPr/>
        </p:nvSpPr>
        <p:spPr>
          <a:xfrm>
            <a:off x="4690286" y="4538948"/>
            <a:ext cx="4129200" cy="52800"/>
          </a:xfrm>
          <a:prstGeom prst="rect">
            <a:avLst/>
          </a:prstGeom>
          <a:solidFill>
            <a:srgbClr val="E518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g2a71ae42c78_0_1713"/>
          <p:cNvSpPr txBox="1"/>
          <p:nvPr/>
        </p:nvSpPr>
        <p:spPr>
          <a:xfrm>
            <a:off x="1076424" y="2772718"/>
            <a:ext cx="31725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Reduction of internal management costs</a:t>
            </a:r>
            <a:endParaRPr sz="1200" b="0" i="0" u="none" strike="noStrike" cap="none">
              <a:solidFill>
                <a:srgbClr val="000000"/>
              </a:solidFill>
              <a:latin typeface="Calibri"/>
              <a:ea typeface="Calibri"/>
              <a:cs typeface="Calibri"/>
              <a:sym typeface="Calibri"/>
            </a:endParaRPr>
          </a:p>
        </p:txBody>
      </p:sp>
      <p:sp>
        <p:nvSpPr>
          <p:cNvPr id="588" name="Google Shape;588;g2a71ae42c78_0_1713"/>
          <p:cNvSpPr/>
          <p:nvPr/>
        </p:nvSpPr>
        <p:spPr>
          <a:xfrm>
            <a:off x="1373875" y="4679450"/>
            <a:ext cx="628800" cy="41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589" name="Google Shape;589;g2a71ae42c78_0_1713"/>
          <p:cNvSpPr txBox="1"/>
          <p:nvPr/>
        </p:nvSpPr>
        <p:spPr>
          <a:xfrm>
            <a:off x="5419824" y="1832173"/>
            <a:ext cx="31725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Exemption from the minimum tax</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590" name="Google Shape;590;g2a71ae42c78_0_1713"/>
          <p:cNvSpPr txBox="1"/>
          <p:nvPr/>
        </p:nvSpPr>
        <p:spPr>
          <a:xfrm>
            <a:off x="5419253" y="2618933"/>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possibility of applying a reduced late payment interest rate (50%) during the initial audit stage</a:t>
            </a:r>
            <a:endParaRPr sz="1200" b="0" i="0" u="none" strike="noStrike" cap="none">
              <a:solidFill>
                <a:srgbClr val="000000"/>
              </a:solidFill>
              <a:latin typeface="Calibri"/>
              <a:ea typeface="Calibri"/>
              <a:cs typeface="Calibri"/>
              <a:sym typeface="Calibri"/>
            </a:endParaRPr>
          </a:p>
        </p:txBody>
      </p:sp>
      <p:sp>
        <p:nvSpPr>
          <p:cNvPr id="591" name="Google Shape;591;g2a71ae42c78_0_1713"/>
          <p:cNvSpPr txBox="1"/>
          <p:nvPr/>
        </p:nvSpPr>
        <p:spPr>
          <a:xfrm>
            <a:off x="5419824" y="2149353"/>
            <a:ext cx="31725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Exemption from interest</a:t>
            </a:r>
            <a:endParaRPr sz="1200" b="0" i="0" u="none" strike="noStrike" cap="none">
              <a:solidFill>
                <a:srgbClr val="000000"/>
              </a:solidFill>
              <a:latin typeface="Calibri"/>
              <a:ea typeface="Calibri"/>
              <a:cs typeface="Calibri"/>
              <a:sym typeface="Calibri"/>
            </a:endParaRPr>
          </a:p>
        </p:txBody>
      </p:sp>
      <p:grpSp>
        <p:nvGrpSpPr>
          <p:cNvPr id="592" name="Google Shape;592;g2a71ae42c78_0_1713"/>
          <p:cNvGrpSpPr/>
          <p:nvPr/>
        </p:nvGrpSpPr>
        <p:grpSpPr>
          <a:xfrm>
            <a:off x="4907018" y="1662684"/>
            <a:ext cx="280800" cy="354155"/>
            <a:chOff x="4175267" y="3380871"/>
            <a:chExt cx="280800" cy="354155"/>
          </a:xfrm>
        </p:grpSpPr>
        <p:sp>
          <p:nvSpPr>
            <p:cNvPr id="593" name="Google Shape;593;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594" name="Google Shape;594;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595" name="Google Shape;595;g2a71ae42c78_0_1713"/>
          <p:cNvGrpSpPr/>
          <p:nvPr/>
        </p:nvGrpSpPr>
        <p:grpSpPr>
          <a:xfrm>
            <a:off x="4907018" y="2062213"/>
            <a:ext cx="280800" cy="354155"/>
            <a:chOff x="4175267" y="3380871"/>
            <a:chExt cx="280800" cy="354155"/>
          </a:xfrm>
        </p:grpSpPr>
        <p:sp>
          <p:nvSpPr>
            <p:cNvPr id="596" name="Google Shape;596;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597" name="Google Shape;597;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598" name="Google Shape;598;g2a71ae42c78_0_1713"/>
          <p:cNvGrpSpPr/>
          <p:nvPr/>
        </p:nvGrpSpPr>
        <p:grpSpPr>
          <a:xfrm>
            <a:off x="4907018" y="2461742"/>
            <a:ext cx="280800" cy="354155"/>
            <a:chOff x="4175267" y="3380871"/>
            <a:chExt cx="280800" cy="354155"/>
          </a:xfrm>
        </p:grpSpPr>
        <p:sp>
          <p:nvSpPr>
            <p:cNvPr id="599" name="Google Shape;599;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600" name="Google Shape;600;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601" name="Google Shape;601;g2a71ae42c78_0_1713"/>
          <p:cNvSpPr txBox="1"/>
          <p:nvPr/>
        </p:nvSpPr>
        <p:spPr>
          <a:xfrm>
            <a:off x="5419253" y="3088513"/>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Priority processing of tax refunds</a:t>
            </a:r>
            <a:endParaRPr sz="1200" b="0" i="0" u="none" strike="noStrike" cap="none">
              <a:solidFill>
                <a:srgbClr val="000000"/>
              </a:solidFill>
              <a:latin typeface="Calibri"/>
              <a:ea typeface="Calibri"/>
              <a:cs typeface="Calibri"/>
              <a:sym typeface="Calibri"/>
            </a:endParaRPr>
          </a:p>
        </p:txBody>
      </p:sp>
      <p:grpSp>
        <p:nvGrpSpPr>
          <p:cNvPr id="602" name="Google Shape;602;g2a71ae42c78_0_1713"/>
          <p:cNvGrpSpPr/>
          <p:nvPr/>
        </p:nvGrpSpPr>
        <p:grpSpPr>
          <a:xfrm>
            <a:off x="4907018" y="2937471"/>
            <a:ext cx="280800" cy="354155"/>
            <a:chOff x="4175267" y="3380871"/>
            <a:chExt cx="280800" cy="354155"/>
          </a:xfrm>
        </p:grpSpPr>
        <p:sp>
          <p:nvSpPr>
            <p:cNvPr id="603" name="Google Shape;603;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604" name="Google Shape;604;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605" name="Google Shape;605;g2a71ae42c78_0_1713"/>
          <p:cNvGrpSpPr/>
          <p:nvPr/>
        </p:nvGrpSpPr>
        <p:grpSpPr>
          <a:xfrm>
            <a:off x="4907018" y="3413200"/>
            <a:ext cx="280800" cy="354155"/>
            <a:chOff x="4175267" y="3380871"/>
            <a:chExt cx="280800" cy="354155"/>
          </a:xfrm>
        </p:grpSpPr>
        <p:sp>
          <p:nvSpPr>
            <p:cNvPr id="606" name="Google Shape;606;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607" name="Google Shape;607;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grpSp>
        <p:nvGrpSpPr>
          <p:cNvPr id="608" name="Google Shape;608;g2a71ae42c78_0_1713"/>
          <p:cNvGrpSpPr/>
          <p:nvPr/>
        </p:nvGrpSpPr>
        <p:grpSpPr>
          <a:xfrm>
            <a:off x="4907018" y="3888928"/>
            <a:ext cx="280800" cy="354155"/>
            <a:chOff x="4175267" y="3380871"/>
            <a:chExt cx="280800" cy="354155"/>
          </a:xfrm>
        </p:grpSpPr>
        <p:sp>
          <p:nvSpPr>
            <p:cNvPr id="609" name="Google Shape;609;g2a71ae42c78_0_1713"/>
            <p:cNvSpPr/>
            <p:nvPr/>
          </p:nvSpPr>
          <p:spPr>
            <a:xfrm>
              <a:off x="4184809" y="3555326"/>
              <a:ext cx="171600" cy="179700"/>
            </a:xfrm>
            <a:prstGeom prst="rect">
              <a:avLst/>
            </a:prstGeom>
            <a:noFill/>
            <a:ln w="28575" cap="flat" cmpd="sng">
              <a:solidFill>
                <a:srgbClr val="E7E6E6"/>
              </a:solidFill>
              <a:prstDash val="solid"/>
              <a:miter lim="8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610" name="Google Shape;610;g2a71ae42c78_0_1713"/>
            <p:cNvSpPr/>
            <p:nvPr/>
          </p:nvSpPr>
          <p:spPr>
            <a:xfrm rot="-8100000">
              <a:off x="4256270" y="3382112"/>
              <a:ext cx="118794" cy="278317"/>
            </a:xfrm>
            <a:prstGeom prst="halfFrame">
              <a:avLst>
                <a:gd name="adj1" fmla="val 33333"/>
                <a:gd name="adj2" fmla="val 33333"/>
              </a:avLst>
            </a:prstGeom>
            <a:solidFill>
              <a:srgbClr val="ED1A3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grpSp>
      <p:sp>
        <p:nvSpPr>
          <p:cNvPr id="611" name="Google Shape;611;g2a71ae42c78_0_1713"/>
          <p:cNvSpPr txBox="1"/>
          <p:nvPr/>
        </p:nvSpPr>
        <p:spPr>
          <a:xfrm>
            <a:off x="5419253" y="4027672"/>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opportunity to use a new simplified advance payment form in CIT</a:t>
            </a:r>
            <a:endParaRPr sz="1200" b="0" i="0" u="none" strike="noStrike" cap="none">
              <a:solidFill>
                <a:srgbClr val="000000"/>
              </a:solidFill>
              <a:latin typeface="Calibri"/>
              <a:ea typeface="Calibri"/>
              <a:cs typeface="Calibri"/>
              <a:sym typeface="Calibri"/>
            </a:endParaRPr>
          </a:p>
        </p:txBody>
      </p:sp>
      <p:sp>
        <p:nvSpPr>
          <p:cNvPr id="612" name="Google Shape;612;g2a71ae42c78_0_1713"/>
          <p:cNvSpPr txBox="1"/>
          <p:nvPr/>
        </p:nvSpPr>
        <p:spPr>
          <a:xfrm>
            <a:off x="5419253" y="3558093"/>
            <a:ext cx="3173100" cy="2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No proceedings under the Fiscal Penal Code </a:t>
            </a:r>
            <a:endParaRPr sz="1200" b="0" i="0" u="none" strike="noStrike" cap="none">
              <a:solidFill>
                <a:srgbClr val="000000"/>
              </a:solidFill>
              <a:latin typeface="Calibri"/>
              <a:ea typeface="Calibri"/>
              <a:cs typeface="Calibri"/>
              <a:sym typeface="Calibri"/>
            </a:endParaRPr>
          </a:p>
        </p:txBody>
      </p:sp>
      <p:sp>
        <p:nvSpPr>
          <p:cNvPr id="613" name="Google Shape;613;g2a71ae42c78_0_1713"/>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3</a:t>
            </a:r>
            <a:endParaRPr sz="1200" b="1" i="0" u="none" strike="noStrike" cap="none">
              <a:solidFill>
                <a:schemeClr val="lt1"/>
              </a:solidFill>
              <a:latin typeface="Calibri"/>
              <a:ea typeface="Calibri"/>
              <a:cs typeface="Calibri"/>
              <a:sym typeface="Calibri"/>
            </a:endParaRPr>
          </a:p>
        </p:txBody>
      </p:sp>
      <p:sp>
        <p:nvSpPr>
          <p:cNvPr id="614" name="Google Shape;614;g2a71ae42c78_0_1713"/>
          <p:cNvSpPr/>
          <p:nvPr/>
        </p:nvSpPr>
        <p:spPr>
          <a:xfrm>
            <a:off x="8928154" y="65201"/>
            <a:ext cx="216000" cy="216000"/>
          </a:xfrm>
          <a:custGeom>
            <a:avLst/>
            <a:gdLst/>
            <a:ahLst/>
            <a:cxnLst/>
            <a:rect l="l" t="t" r="r" b="b"/>
            <a:pathLst>
              <a:path w="346" h="346" extrusionOk="0">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pic>
        <p:nvPicPr>
          <p:cNvPr id="2" name="Google Shape;701;g2a6e3223b13_1_1107">
            <a:extLst>
              <a:ext uri="{FF2B5EF4-FFF2-40B4-BE49-F238E27FC236}">
                <a16:creationId xmlns:a16="http://schemas.microsoft.com/office/drawing/2014/main" id="{9592FDD4-3E8D-CDCD-3DCB-4D3DFD8F90D4}"/>
              </a:ext>
            </a:extLst>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98225" y="4737562"/>
            <a:ext cx="1111951" cy="334151"/>
          </a:xfrm>
          <a:prstGeom prst="rect">
            <a:avLst/>
          </a:prstGeom>
          <a:noFill/>
          <a:ln>
            <a:noFill/>
          </a:ln>
        </p:spPr>
      </p:pic>
      <p:pic>
        <p:nvPicPr>
          <p:cNvPr id="3" name="Google Shape;702;g2a6e3223b13_1_1107">
            <a:extLst>
              <a:ext uri="{FF2B5EF4-FFF2-40B4-BE49-F238E27FC236}">
                <a16:creationId xmlns:a16="http://schemas.microsoft.com/office/drawing/2014/main" id="{85A89A91-E24C-EBA9-5F8A-CD15B7D3AE45}"/>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544658" y="4687138"/>
            <a:ext cx="975961" cy="434999"/>
          </a:xfrm>
          <a:prstGeom prst="rect">
            <a:avLst/>
          </a:prstGeom>
          <a:noFill/>
          <a:ln>
            <a:noFill/>
          </a:ln>
        </p:spPr>
      </p:pic>
      <p:pic>
        <p:nvPicPr>
          <p:cNvPr id="4" name="Google Shape;120;p2">
            <a:extLst>
              <a:ext uri="{FF2B5EF4-FFF2-40B4-BE49-F238E27FC236}">
                <a16:creationId xmlns:a16="http://schemas.microsoft.com/office/drawing/2014/main" id="{BC1CCAF6-8CD9-70AD-380B-A2492F6D3BEF}"/>
              </a:ext>
            </a:extLst>
          </p:cNvPr>
          <p:cNvPicPr preferRelativeResize="0"/>
          <p:nvPr/>
        </p:nvPicPr>
        <p:blipFill rotWithShape="1">
          <a:blip r:embed="rId6">
            <a:extLst>
              <a:ext uri="{28A0092B-C50C-407E-A947-70E740481C1C}">
                <a14:useLocalDpi xmlns:a14="http://schemas.microsoft.com/office/drawing/2010/main"/>
              </a:ext>
            </a:extLst>
          </a:blip>
          <a:srcRect b="-3534"/>
          <a:stretch/>
        </p:blipFill>
        <p:spPr>
          <a:xfrm>
            <a:off x="1403187" y="4750292"/>
            <a:ext cx="1148460" cy="3086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1"/>
        <p:cNvGrpSpPr/>
        <p:nvPr/>
      </p:nvGrpSpPr>
      <p:grpSpPr>
        <a:xfrm>
          <a:off x="0" y="0"/>
          <a:ext cx="0" cy="0"/>
          <a:chOff x="0" y="0"/>
          <a:chExt cx="0" cy="0"/>
        </a:xfrm>
      </p:grpSpPr>
      <p:pic>
        <p:nvPicPr>
          <p:cNvPr id="622" name="Google Shape;622;g2b0ec610434_0_380"/>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0" y="0"/>
            <a:ext cx="9144000" cy="5143498"/>
          </a:xfrm>
          <a:prstGeom prst="rect">
            <a:avLst/>
          </a:prstGeom>
          <a:noFill/>
          <a:ln>
            <a:noFill/>
          </a:ln>
        </p:spPr>
      </p:pic>
      <p:sp>
        <p:nvSpPr>
          <p:cNvPr id="623" name="Google Shape;623;g2b0ec610434_0_380"/>
          <p:cNvSpPr txBox="1"/>
          <p:nvPr/>
        </p:nvSpPr>
        <p:spPr>
          <a:xfrm>
            <a:off x="4163482" y="137772"/>
            <a:ext cx="561000" cy="4293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6600"/>
              <a:buFont typeface="Arial"/>
              <a:buNone/>
            </a:pPr>
            <a:endParaRPr sz="1600" b="0" i="0" u="none" strike="noStrike" cap="none">
              <a:solidFill>
                <a:srgbClr val="FFFFFF"/>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2800"/>
              <a:buFont typeface="Arial"/>
              <a:buNone/>
            </a:pPr>
            <a:r>
              <a:rPr lang="en-US" sz="2800" b="0" i="0" u="none" strike="noStrike" cap="none">
                <a:solidFill>
                  <a:srgbClr val="FFFFFF"/>
                </a:solidFill>
                <a:latin typeface="Calibri"/>
                <a:ea typeface="Calibri"/>
                <a:cs typeface="Calibri"/>
                <a:sym typeface="Calibri"/>
              </a:rPr>
              <a:t> </a:t>
            </a:r>
            <a:endParaRPr sz="1600" b="0" i="0" u="none" strike="noStrike" cap="none">
              <a:solidFill>
                <a:srgbClr val="FFFFFF"/>
              </a:solidFill>
              <a:latin typeface="Calibri"/>
              <a:ea typeface="Calibri"/>
              <a:cs typeface="Calibri"/>
              <a:sym typeface="Calibri"/>
            </a:endParaRPr>
          </a:p>
        </p:txBody>
      </p:sp>
      <p:sp>
        <p:nvSpPr>
          <p:cNvPr id="624" name="Google Shape;624;g2b0ec610434_0_380"/>
          <p:cNvSpPr/>
          <p:nvPr/>
        </p:nvSpPr>
        <p:spPr>
          <a:xfrm rot="-5400000">
            <a:off x="5719175" y="1148375"/>
            <a:ext cx="3719400" cy="3159600"/>
          </a:xfrm>
          <a:prstGeom prst="round2SameRect">
            <a:avLst>
              <a:gd name="adj1" fmla="val 16667"/>
              <a:gd name="adj2" fmla="val 0"/>
            </a:avLst>
          </a:prstGeom>
          <a:solidFill>
            <a:srgbClr val="ED1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5" name="Google Shape;625;g2b0ec610434_0_380"/>
          <p:cNvSpPr txBox="1"/>
          <p:nvPr/>
        </p:nvSpPr>
        <p:spPr>
          <a:xfrm>
            <a:off x="6323925" y="1529350"/>
            <a:ext cx="2655600" cy="3306000"/>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We have decided that involvement in the Cooperative Compliance </a:t>
            </a:r>
            <a:r>
              <a:rPr lang="en-US" sz="1400" b="0" i="0" u="none" strike="noStrike" cap="none" dirty="0" err="1">
                <a:solidFill>
                  <a:schemeClr val="lt1"/>
                </a:solidFill>
                <a:latin typeface="Calibri"/>
                <a:ea typeface="Calibri"/>
                <a:cs typeface="Calibri"/>
                <a:sym typeface="Calibri"/>
              </a:rPr>
              <a:t>Programme</a:t>
            </a:r>
            <a:r>
              <a:rPr lang="en-US" sz="1400" b="0" i="0" u="none" strike="noStrike" cap="none" dirty="0">
                <a:solidFill>
                  <a:schemeClr val="lt1"/>
                </a:solidFill>
                <a:latin typeface="Calibri"/>
                <a:ea typeface="Calibri"/>
                <a:cs typeface="Calibri"/>
                <a:sym typeface="Calibri"/>
              </a:rPr>
              <a:t> is a key part of the company's development. Joining the </a:t>
            </a:r>
            <a:r>
              <a:rPr lang="en-US" sz="1400" b="0" i="0" u="none" strike="noStrike" cap="none" dirty="0" err="1">
                <a:solidFill>
                  <a:schemeClr val="lt1"/>
                </a:solidFill>
                <a:latin typeface="Calibri"/>
                <a:ea typeface="Calibri"/>
                <a:cs typeface="Calibri"/>
                <a:sym typeface="Calibri"/>
              </a:rPr>
              <a:t>Programme</a:t>
            </a:r>
            <a:r>
              <a:rPr lang="en-US" sz="1400" b="0" i="0" u="none" strike="noStrike" cap="none" dirty="0">
                <a:solidFill>
                  <a:schemeClr val="lt1"/>
                </a:solidFill>
                <a:latin typeface="Calibri"/>
                <a:ea typeface="Calibri"/>
                <a:cs typeface="Calibri"/>
                <a:sym typeface="Calibri"/>
              </a:rPr>
              <a:t> will help us better manage tax and regulatory risks and to strengthen the position of the company in relations with its stakeholders. Joining the </a:t>
            </a:r>
            <a:r>
              <a:rPr lang="en-US" sz="1400" b="0" i="0" u="none" strike="noStrike" cap="none" dirty="0" err="1">
                <a:solidFill>
                  <a:schemeClr val="lt1"/>
                </a:solidFill>
                <a:latin typeface="Calibri"/>
                <a:ea typeface="Calibri"/>
                <a:cs typeface="Calibri"/>
                <a:sym typeface="Calibri"/>
              </a:rPr>
              <a:t>Programme</a:t>
            </a:r>
            <a:r>
              <a:rPr lang="en-US" sz="1400" b="0" i="0" u="none" strike="noStrike" cap="none" dirty="0">
                <a:solidFill>
                  <a:schemeClr val="lt1"/>
                </a:solidFill>
                <a:latin typeface="Calibri"/>
                <a:ea typeface="Calibri"/>
                <a:cs typeface="Calibri"/>
                <a:sym typeface="Calibri"/>
              </a:rPr>
              <a:t> was a strategic decision made by the Board.</a:t>
            </a:r>
            <a:endParaRPr sz="1400" b="0" i="0" u="none" strike="noStrike" cap="none" dirty="0">
              <a:solidFill>
                <a:schemeClr val="lt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400"/>
              <a:buFont typeface="Arial"/>
              <a:buNone/>
            </a:pPr>
            <a:r>
              <a:rPr lang="en-US" sz="1300" b="0" i="0" u="none" strike="noStrike" cap="none" dirty="0">
                <a:solidFill>
                  <a:schemeClr val="lt1"/>
                </a:solidFill>
                <a:latin typeface="Calibri"/>
                <a:ea typeface="Calibri"/>
                <a:cs typeface="Calibri"/>
                <a:sym typeface="Calibri"/>
              </a:rPr>
              <a:t>  - </a:t>
            </a:r>
            <a:r>
              <a:rPr lang="en-US" sz="900" b="0" i="0" u="none" strike="noStrike" cap="none" dirty="0">
                <a:solidFill>
                  <a:schemeClr val="lt1"/>
                </a:solidFill>
                <a:latin typeface="Calibri"/>
                <a:ea typeface="Calibri"/>
                <a:cs typeface="Calibri"/>
                <a:sym typeface="Calibri"/>
              </a:rPr>
              <a:t>opinion of one of the companies participating in the </a:t>
            </a:r>
            <a:r>
              <a:rPr lang="en-US" sz="900" b="0" i="0" u="none" strike="noStrike" cap="none" dirty="0" err="1">
                <a:solidFill>
                  <a:schemeClr val="lt1"/>
                </a:solidFill>
                <a:latin typeface="Calibri"/>
                <a:ea typeface="Calibri"/>
                <a:cs typeface="Calibri"/>
                <a:sym typeface="Calibri"/>
              </a:rPr>
              <a:t>Programme</a:t>
            </a:r>
            <a:endParaRPr sz="9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26" name="Google Shape;626;g2b0ec610434_0_380"/>
          <p:cNvSpPr/>
          <p:nvPr/>
        </p:nvSpPr>
        <p:spPr>
          <a:xfrm>
            <a:off x="8712142" y="65188"/>
            <a:ext cx="216000" cy="216000"/>
          </a:xfrm>
          <a:prstGeom prst="rect">
            <a:avLst/>
          </a:prstGeom>
          <a:solidFill>
            <a:srgbClr val="E5183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3</a:t>
            </a:r>
            <a:endParaRPr sz="1200" b="1" i="0" u="none" strike="noStrike" cap="none">
              <a:solidFill>
                <a:schemeClr val="lt1"/>
              </a:solidFill>
              <a:latin typeface="Calibri"/>
              <a:ea typeface="Calibri"/>
              <a:cs typeface="Calibri"/>
              <a:sym typeface="Calibri"/>
            </a:endParaRPr>
          </a:p>
        </p:txBody>
      </p:sp>
      <p:sp>
        <p:nvSpPr>
          <p:cNvPr id="627" name="Google Shape;627;g2b0ec610434_0_380"/>
          <p:cNvSpPr/>
          <p:nvPr/>
        </p:nvSpPr>
        <p:spPr>
          <a:xfrm>
            <a:off x="8928154" y="65201"/>
            <a:ext cx="216000" cy="216000"/>
          </a:xfrm>
          <a:custGeom>
            <a:avLst/>
            <a:gdLst/>
            <a:ahLst/>
            <a:cxnLst/>
            <a:rect l="l" t="t" r="r" b="b"/>
            <a:pathLst>
              <a:path w="346" h="346" extrusionOk="0">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rgbClr val="E5183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D04A02"/>
              </a:solidFill>
              <a:latin typeface="Arial"/>
              <a:ea typeface="Arial"/>
              <a:cs typeface="Arial"/>
              <a:sym typeface="Arial"/>
            </a:endParaRPr>
          </a:p>
        </p:txBody>
      </p:sp>
      <p:sp>
        <p:nvSpPr>
          <p:cNvPr id="628" name="Google Shape;628;g2b0ec610434_0_380"/>
          <p:cNvSpPr/>
          <p:nvPr/>
        </p:nvSpPr>
        <p:spPr>
          <a:xfrm>
            <a:off x="6345351" y="1024094"/>
            <a:ext cx="541095" cy="42183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A399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1375</Words>
  <Application>Microsoft Office PowerPoint</Application>
  <PresentationFormat>Pokaz na ekranie (16:9)</PresentationFormat>
  <Paragraphs>155</Paragraphs>
  <Slides>16</Slides>
  <Notes>16</Notes>
  <HiddenSlides>0</HiddenSlides>
  <MMClips>0</MMClips>
  <ScaleCrop>false</ScaleCrop>
  <HeadingPairs>
    <vt:vector size="6" baseType="variant">
      <vt:variant>
        <vt:lpstr>Używane czcionki</vt:lpstr>
      </vt:variant>
      <vt:variant>
        <vt:i4>4</vt:i4>
      </vt:variant>
      <vt:variant>
        <vt:lpstr>Motyw</vt:lpstr>
      </vt:variant>
      <vt:variant>
        <vt:i4>4</vt:i4>
      </vt:variant>
      <vt:variant>
        <vt:lpstr>Tytuły slajdów</vt:lpstr>
      </vt:variant>
      <vt:variant>
        <vt:i4>16</vt:i4>
      </vt:variant>
    </vt:vector>
  </HeadingPairs>
  <TitlesOfParts>
    <vt:vector size="24" baseType="lpstr">
      <vt:lpstr>Roboto</vt:lpstr>
      <vt:lpstr>Arial</vt:lpstr>
      <vt:lpstr>Calibri</vt:lpstr>
      <vt:lpstr>Georgia</vt:lpstr>
      <vt:lpstr>Geometric</vt:lpstr>
      <vt:lpstr>Geometric</vt:lpstr>
      <vt:lpstr>Geometric</vt:lpstr>
      <vt:lpstr>Geometric</vt:lpstr>
      <vt:lpstr>Prezentacja programu PowerPoint</vt:lpstr>
      <vt:lpstr>Prezentacja programu PowerPoint</vt:lpstr>
      <vt:lpstr>Prezentacja programu PowerPoint</vt:lpstr>
      <vt:lpstr>About the Programme  </vt:lpstr>
      <vt:lpstr>About the Programme </vt:lpstr>
      <vt:lpstr>About the Programme </vt:lpstr>
      <vt:lpstr>Who can join the Programme?</vt:lpstr>
      <vt:lpstr>Key benefits for the entrepreneurs</vt:lpstr>
      <vt:lpstr>Prezentacja programu PowerPoint</vt:lpstr>
      <vt:lpstr>Prezentacja programu PowerPoint</vt:lpstr>
      <vt:lpstr>Challenges associated with  the Programme </vt:lpstr>
      <vt:lpstr>Accession to the Cooperative Compliance Programme  step by step</vt:lpstr>
      <vt:lpstr>Accession to the Programme</vt:lpstr>
      <vt:lpstr>Documents of the Cooperative Compliance Programme  </vt:lpstr>
      <vt:lpstr>What support will the taxpayer receive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Leszek Nguyen Chi</dc:creator>
  <cp:lastModifiedBy>Liberadzka-Czubowska Karolina</cp:lastModifiedBy>
  <cp:revision>13</cp:revision>
  <dcterms:modified xsi:type="dcterms:W3CDTF">2024-09-11T13:20:52Z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FCATEGORY">
    <vt:lpwstr>InformacjePubliczneInformacjeSektoraPublicznego</vt:lpwstr>
  </property>
  <property fmtid="{D5CDD505-2E9C-101B-9397-08002B2CF9AE}" pid="3" name="MFClassifiedBy">
    <vt:lpwstr>UxC4dwLulzfINJ8nQH+xvX5LNGipWa4BRSZhPgxsCvlwU7iMBdKSCR/sPhdFDyxRs1l5MGFCmZERcgXXfG5yKCXEtTEwePsEsoEfUG2q0hU=</vt:lpwstr>
  </property>
  <property fmtid="{D5CDD505-2E9C-101B-9397-08002B2CF9AE}" pid="4" name="MFClassificationDate">
    <vt:lpwstr>2024-09-11T15:18:44.5464519+02:00</vt:lpwstr>
  </property>
  <property fmtid="{D5CDD505-2E9C-101B-9397-08002B2CF9AE}" pid="5" name="MFClassifiedBySID">
    <vt:lpwstr>UxC4dwLulzfINJ8nQH+xvX5LNGipWa4BRSZhPgxsCvm42mrIC/DSDv0ggS+FjUN/2v1BBotkLlY5aAiEhoi6ubyjF4YwCkvmEqX++xOvxoWl5zwklz5uvhmYaC1YX5oK</vt:lpwstr>
  </property>
  <property fmtid="{D5CDD505-2E9C-101B-9397-08002B2CF9AE}" pid="6" name="MFGRNItemId">
    <vt:lpwstr>GRN-3fbcb983-94b9-493d-9fc4-c2e2f79f2b4f</vt:lpwstr>
  </property>
  <property fmtid="{D5CDD505-2E9C-101B-9397-08002B2CF9AE}" pid="7" name="MFHash">
    <vt:lpwstr>lCxPX10XrVjTOnfqCM/0IOqt2svocR/dY4oUs5+d8VQ=</vt:lpwstr>
  </property>
  <property fmtid="{D5CDD505-2E9C-101B-9397-08002B2CF9AE}" pid="8" name="MFVisualMarkingsSettings">
    <vt:lpwstr>HeaderAlignment=1;FooterAlignment=1</vt:lpwstr>
  </property>
  <property fmtid="{D5CDD505-2E9C-101B-9397-08002B2CF9AE}" pid="9" name="DLPManualFileClassification">
    <vt:lpwstr>{2755b7d9-e53d-4779-a40c-03797dcf43b3}</vt:lpwstr>
  </property>
  <property fmtid="{D5CDD505-2E9C-101B-9397-08002B2CF9AE}" pid="10" name="MFRefresh">
    <vt:lpwstr>False</vt:lpwstr>
  </property>
</Properties>
</file>